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8"/>
  </p:notesMasterIdLst>
  <p:handoutMasterIdLst>
    <p:handoutMasterId r:id="rId29"/>
  </p:handoutMasterIdLst>
  <p:sldIdLst>
    <p:sldId id="256" r:id="rId2"/>
    <p:sldId id="258" r:id="rId3"/>
    <p:sldId id="261" r:id="rId4"/>
    <p:sldId id="262" r:id="rId5"/>
    <p:sldId id="263" r:id="rId6"/>
    <p:sldId id="264" r:id="rId7"/>
    <p:sldId id="266" r:id="rId8"/>
    <p:sldId id="267" r:id="rId9"/>
    <p:sldId id="268" r:id="rId10"/>
    <p:sldId id="270" r:id="rId11"/>
    <p:sldId id="269" r:id="rId12"/>
    <p:sldId id="277" r:id="rId13"/>
    <p:sldId id="271" r:id="rId14"/>
    <p:sldId id="281" r:id="rId15"/>
    <p:sldId id="272" r:id="rId16"/>
    <p:sldId id="279" r:id="rId17"/>
    <p:sldId id="273" r:id="rId18"/>
    <p:sldId id="278" r:id="rId19"/>
    <p:sldId id="276" r:id="rId20"/>
    <p:sldId id="274" r:id="rId21"/>
    <p:sldId id="282" r:id="rId22"/>
    <p:sldId id="283" r:id="rId23"/>
    <p:sldId id="284" r:id="rId24"/>
    <p:sldId id="275" r:id="rId25"/>
    <p:sldId id="260" r:id="rId26"/>
    <p:sldId id="259" r:id="rId27"/>
  </p:sldIdLst>
  <p:sldSz cx="9144000" cy="5715000" type="screen16x10"/>
  <p:notesSz cx="1828800" cy="6858000"/>
  <p:defaultTextStyle>
    <a:defPPr>
      <a:defRPr lang="en-US"/>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5CB3"/>
    <a:srgbClr val="FEB7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EA8968-5800-6941-B455-6ED663323D36}" v="151" dt="2019-04-17T18:16:12.242"/>
    <p1510:client id="{3695C616-E9C0-4990-AC4B-E0A4BD3376DC}" v="6" dt="2019-04-16T22:32:20.026"/>
    <p1510:client id="{3847BC42-E514-732D-8B34-4F71D7BB7C6D}" v="28" dt="2019-04-17T18:25:51.271"/>
    <p1510:client id="{4EA6BE62-C412-CE43-893E-1BAF91F9BCD1}" v="358" dt="2019-04-17T18:19:47.4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4" d="100"/>
          <a:sy n="124" d="100"/>
        </p:scale>
        <p:origin x="61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AD01FB-5CED-9B44-8E35-E47231654959}"/>
              </a:ext>
            </a:extLst>
          </p:cNvPr>
          <p:cNvSpPr>
            <a:spLocks noGrp="1"/>
          </p:cNvSpPr>
          <p:nvPr>
            <p:ph type="hdr" sz="quarter"/>
          </p:nvPr>
        </p:nvSpPr>
        <p:spPr>
          <a:xfrm>
            <a:off x="0" y="0"/>
            <a:ext cx="792163"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A683DFA-654E-854B-B14E-78C85751D679}"/>
              </a:ext>
            </a:extLst>
          </p:cNvPr>
          <p:cNvSpPr>
            <a:spLocks noGrp="1"/>
          </p:cNvSpPr>
          <p:nvPr>
            <p:ph type="dt" sz="quarter" idx="1"/>
          </p:nvPr>
        </p:nvSpPr>
        <p:spPr>
          <a:xfrm>
            <a:off x="1036638" y="0"/>
            <a:ext cx="792162" cy="344488"/>
          </a:xfrm>
          <a:prstGeom prst="rect">
            <a:avLst/>
          </a:prstGeom>
        </p:spPr>
        <p:txBody>
          <a:bodyPr vert="horz" lIns="91440" tIns="45720" rIns="91440" bIns="45720" rtlCol="0"/>
          <a:lstStyle>
            <a:lvl1pPr algn="r">
              <a:defRPr sz="1200"/>
            </a:lvl1pPr>
          </a:lstStyle>
          <a:p>
            <a:fld id="{009B6440-4B36-744A-A30E-1103B0E861CE}" type="datetimeFigureOut">
              <a:rPr lang="en-US" smtClean="0"/>
              <a:t>7/31/2019</a:t>
            </a:fld>
            <a:endParaRPr lang="en-US"/>
          </a:p>
        </p:txBody>
      </p:sp>
      <p:sp>
        <p:nvSpPr>
          <p:cNvPr id="4" name="Footer Placeholder 3">
            <a:extLst>
              <a:ext uri="{FF2B5EF4-FFF2-40B4-BE49-F238E27FC236}">
                <a16:creationId xmlns:a16="http://schemas.microsoft.com/office/drawing/2014/main" id="{AE71D9BF-AD6A-9A46-B208-5C6D83632A8F}"/>
              </a:ext>
            </a:extLst>
          </p:cNvPr>
          <p:cNvSpPr>
            <a:spLocks noGrp="1"/>
          </p:cNvSpPr>
          <p:nvPr>
            <p:ph type="ftr" sz="quarter" idx="2"/>
          </p:nvPr>
        </p:nvSpPr>
        <p:spPr>
          <a:xfrm>
            <a:off x="0" y="6513513"/>
            <a:ext cx="792163"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3EBC5B9-E18E-FD4F-8755-7812B23F4013}"/>
              </a:ext>
            </a:extLst>
          </p:cNvPr>
          <p:cNvSpPr>
            <a:spLocks noGrp="1"/>
          </p:cNvSpPr>
          <p:nvPr>
            <p:ph type="sldNum" sz="quarter" idx="3"/>
          </p:nvPr>
        </p:nvSpPr>
        <p:spPr>
          <a:xfrm>
            <a:off x="1036638" y="6513513"/>
            <a:ext cx="792162" cy="344487"/>
          </a:xfrm>
          <a:prstGeom prst="rect">
            <a:avLst/>
          </a:prstGeom>
        </p:spPr>
        <p:txBody>
          <a:bodyPr vert="horz" lIns="91440" tIns="45720" rIns="91440" bIns="45720" rtlCol="0" anchor="b"/>
          <a:lstStyle>
            <a:lvl1pPr algn="r">
              <a:defRPr sz="1200"/>
            </a:lvl1pPr>
          </a:lstStyle>
          <a:p>
            <a:fld id="{F95CB78F-8F53-8E46-9B03-0DE647BA9F59}" type="slidenum">
              <a:rPr lang="en-US" smtClean="0"/>
              <a:t>‹#›</a:t>
            </a:fld>
            <a:endParaRPr lang="en-US"/>
          </a:p>
        </p:txBody>
      </p:sp>
    </p:spTree>
    <p:extLst>
      <p:ext uri="{BB962C8B-B14F-4D97-AF65-F5344CB8AC3E}">
        <p14:creationId xmlns:p14="http://schemas.microsoft.com/office/powerpoint/2010/main" val="2003662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2F26F6-6C2B-704C-B1E3-80C7E844E0BB}" type="datetimeFigureOut">
              <a:rPr lang="en-US" smtClean="0"/>
              <a:t>7/31/2019</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BB4E70-8DB9-C04C-979E-AC4161C9D2FB}" type="slidenum">
              <a:rPr lang="en-US" smtClean="0"/>
              <a:t>‹#›</a:t>
            </a:fld>
            <a:endParaRPr lang="en-US"/>
          </a:p>
        </p:txBody>
      </p:sp>
    </p:spTree>
    <p:extLst>
      <p:ext uri="{BB962C8B-B14F-4D97-AF65-F5344CB8AC3E}">
        <p14:creationId xmlns:p14="http://schemas.microsoft.com/office/powerpoint/2010/main" val="498942735"/>
      </p:ext>
    </p:extLst>
  </p:cSld>
  <p:clrMap bg1="lt1" tx1="dk1" bg2="lt2" tx2="dk2" accent1="accent1" accent2="accent2" accent3="accent3" accent4="accent4" accent5="accent5" accent6="accent6" hlink="hlink" folHlink="folHlink"/>
  <p:notesStyle>
    <a:lvl1pPr marL="0" algn="l" defTabSz="713232" rtl="0" eaLnBrk="1" latinLnBrk="0" hangingPunct="1">
      <a:defRPr sz="936" kern="1200">
        <a:solidFill>
          <a:schemeClr val="tx1"/>
        </a:solidFill>
        <a:latin typeface="+mn-lt"/>
        <a:ea typeface="+mn-ea"/>
        <a:cs typeface="+mn-cs"/>
      </a:defRPr>
    </a:lvl1pPr>
    <a:lvl2pPr marL="356616" algn="l" defTabSz="713232" rtl="0" eaLnBrk="1" latinLnBrk="0" hangingPunct="1">
      <a:defRPr sz="936" kern="1200">
        <a:solidFill>
          <a:schemeClr val="tx1"/>
        </a:solidFill>
        <a:latin typeface="+mn-lt"/>
        <a:ea typeface="+mn-ea"/>
        <a:cs typeface="+mn-cs"/>
      </a:defRPr>
    </a:lvl2pPr>
    <a:lvl3pPr marL="713232" algn="l" defTabSz="713232" rtl="0" eaLnBrk="1" latinLnBrk="0" hangingPunct="1">
      <a:defRPr sz="936" kern="1200">
        <a:solidFill>
          <a:schemeClr val="tx1"/>
        </a:solidFill>
        <a:latin typeface="+mn-lt"/>
        <a:ea typeface="+mn-ea"/>
        <a:cs typeface="+mn-cs"/>
      </a:defRPr>
    </a:lvl3pPr>
    <a:lvl4pPr marL="1069848" algn="l" defTabSz="713232" rtl="0" eaLnBrk="1" latinLnBrk="0" hangingPunct="1">
      <a:defRPr sz="936" kern="1200">
        <a:solidFill>
          <a:schemeClr val="tx1"/>
        </a:solidFill>
        <a:latin typeface="+mn-lt"/>
        <a:ea typeface="+mn-ea"/>
        <a:cs typeface="+mn-cs"/>
      </a:defRPr>
    </a:lvl4pPr>
    <a:lvl5pPr marL="1426464" algn="l" defTabSz="713232" rtl="0" eaLnBrk="1" latinLnBrk="0" hangingPunct="1">
      <a:defRPr sz="936"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BB4E70-8DB9-C04C-979E-AC4161C9D2FB}" type="slidenum">
              <a:rPr lang="en-US" smtClean="0"/>
              <a:t>1</a:t>
            </a:fld>
            <a:endParaRPr lang="en-US"/>
          </a:p>
        </p:txBody>
      </p:sp>
    </p:spTree>
    <p:extLst>
      <p:ext uri="{BB962C8B-B14F-4D97-AF65-F5344CB8AC3E}">
        <p14:creationId xmlns:p14="http://schemas.microsoft.com/office/powerpoint/2010/main" val="3160354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KELLY</a:t>
            </a:r>
          </a:p>
        </p:txBody>
      </p:sp>
      <p:sp>
        <p:nvSpPr>
          <p:cNvPr id="4" name="Slide Number Placeholder 3"/>
          <p:cNvSpPr>
            <a:spLocks noGrp="1"/>
          </p:cNvSpPr>
          <p:nvPr>
            <p:ph type="sldNum" sz="quarter" idx="5"/>
          </p:nvPr>
        </p:nvSpPr>
        <p:spPr/>
        <p:txBody>
          <a:bodyPr/>
          <a:lstStyle/>
          <a:p>
            <a:fld id="{24BB4E70-8DB9-C04C-979E-AC4161C9D2FB}" type="slidenum">
              <a:rPr lang="en-US" smtClean="0"/>
              <a:t>10</a:t>
            </a:fld>
            <a:endParaRPr lang="en-US"/>
          </a:p>
        </p:txBody>
      </p:sp>
    </p:spTree>
    <p:extLst>
      <p:ext uri="{BB962C8B-B14F-4D97-AF65-F5344CB8AC3E}">
        <p14:creationId xmlns:p14="http://schemas.microsoft.com/office/powerpoint/2010/main" val="3082308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t>MADELINE</a:t>
            </a:r>
          </a:p>
          <a:p>
            <a:endParaRPr lang="en-US" sz="1000"/>
          </a:p>
          <a:p>
            <a:endParaRPr lang="en-US"/>
          </a:p>
        </p:txBody>
      </p:sp>
      <p:sp>
        <p:nvSpPr>
          <p:cNvPr id="4" name="Slide Number Placeholder 3"/>
          <p:cNvSpPr>
            <a:spLocks noGrp="1"/>
          </p:cNvSpPr>
          <p:nvPr>
            <p:ph type="sldNum" sz="quarter" idx="5"/>
          </p:nvPr>
        </p:nvSpPr>
        <p:spPr/>
        <p:txBody>
          <a:bodyPr/>
          <a:lstStyle/>
          <a:p>
            <a:fld id="{24BB4E70-8DB9-C04C-979E-AC4161C9D2FB}" type="slidenum">
              <a:rPr lang="en-US" smtClean="0"/>
              <a:t>11</a:t>
            </a:fld>
            <a:endParaRPr lang="en-US"/>
          </a:p>
        </p:txBody>
      </p:sp>
    </p:spTree>
    <p:extLst>
      <p:ext uri="{BB962C8B-B14F-4D97-AF65-F5344CB8AC3E}">
        <p14:creationId xmlns:p14="http://schemas.microsoft.com/office/powerpoint/2010/main" val="1440532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t>Build influential relationships.</a:t>
            </a:r>
          </a:p>
          <a:p>
            <a:r>
              <a:rPr lang="en-US" sz="1000"/>
              <a:t>Get involved in cross-functional projects.</a:t>
            </a:r>
          </a:p>
          <a:p>
            <a:r>
              <a:rPr lang="en-US" sz="1000"/>
              <a:t>Use volunteering to strengthen or develop skills.</a:t>
            </a:r>
          </a:p>
          <a:p>
            <a:r>
              <a:rPr lang="en-US" sz="1000"/>
              <a:t>Take on a leadership role in a relevant organization.</a:t>
            </a:r>
          </a:p>
          <a:p>
            <a:r>
              <a:rPr lang="en-US" sz="1000"/>
              <a:t>Start a website or blog.</a:t>
            </a:r>
          </a:p>
          <a:p>
            <a:endParaRPr lang="en-US"/>
          </a:p>
        </p:txBody>
      </p:sp>
      <p:sp>
        <p:nvSpPr>
          <p:cNvPr id="4" name="Slide Number Placeholder 3"/>
          <p:cNvSpPr>
            <a:spLocks noGrp="1"/>
          </p:cNvSpPr>
          <p:nvPr>
            <p:ph type="sldNum" sz="quarter" idx="5"/>
          </p:nvPr>
        </p:nvSpPr>
        <p:spPr/>
        <p:txBody>
          <a:bodyPr/>
          <a:lstStyle/>
          <a:p>
            <a:fld id="{24BB4E70-8DB9-C04C-979E-AC4161C9D2FB}" type="slidenum">
              <a:rPr lang="en-US" smtClean="0"/>
              <a:t>12</a:t>
            </a:fld>
            <a:endParaRPr lang="en-US"/>
          </a:p>
        </p:txBody>
      </p:sp>
    </p:spTree>
    <p:extLst>
      <p:ext uri="{BB962C8B-B14F-4D97-AF65-F5344CB8AC3E}">
        <p14:creationId xmlns:p14="http://schemas.microsoft.com/office/powerpoint/2010/main" val="79313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MADELINE</a:t>
            </a:r>
          </a:p>
        </p:txBody>
      </p:sp>
      <p:sp>
        <p:nvSpPr>
          <p:cNvPr id="4" name="Slide Number Placeholder 3"/>
          <p:cNvSpPr>
            <a:spLocks noGrp="1"/>
          </p:cNvSpPr>
          <p:nvPr>
            <p:ph type="sldNum" sz="quarter" idx="5"/>
          </p:nvPr>
        </p:nvSpPr>
        <p:spPr/>
        <p:txBody>
          <a:bodyPr/>
          <a:lstStyle/>
          <a:p>
            <a:fld id="{24BB4E70-8DB9-C04C-979E-AC4161C9D2FB}" type="slidenum">
              <a:rPr lang="en-US" smtClean="0"/>
              <a:t>13</a:t>
            </a:fld>
            <a:endParaRPr lang="en-US"/>
          </a:p>
        </p:txBody>
      </p:sp>
    </p:spTree>
    <p:extLst>
      <p:ext uri="{BB962C8B-B14F-4D97-AF65-F5344CB8AC3E}">
        <p14:creationId xmlns:p14="http://schemas.microsoft.com/office/powerpoint/2010/main" val="357483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MADELINE</a:t>
            </a:r>
          </a:p>
        </p:txBody>
      </p:sp>
      <p:sp>
        <p:nvSpPr>
          <p:cNvPr id="4" name="Slide Number Placeholder 3"/>
          <p:cNvSpPr>
            <a:spLocks noGrp="1"/>
          </p:cNvSpPr>
          <p:nvPr>
            <p:ph type="sldNum" sz="quarter" idx="5"/>
          </p:nvPr>
        </p:nvSpPr>
        <p:spPr/>
        <p:txBody>
          <a:bodyPr/>
          <a:lstStyle/>
          <a:p>
            <a:fld id="{24BB4E70-8DB9-C04C-979E-AC4161C9D2FB}" type="slidenum">
              <a:rPr lang="en-US" smtClean="0"/>
              <a:t>14</a:t>
            </a:fld>
            <a:endParaRPr lang="en-US"/>
          </a:p>
        </p:txBody>
      </p:sp>
    </p:spTree>
    <p:extLst>
      <p:ext uri="{BB962C8B-B14F-4D97-AF65-F5344CB8AC3E}">
        <p14:creationId xmlns:p14="http://schemas.microsoft.com/office/powerpoint/2010/main" val="2750072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MADELINE</a:t>
            </a:r>
          </a:p>
          <a:p>
            <a:r>
              <a:rPr lang="en-US"/>
              <a:t>What about your post will make people pause? Share? </a:t>
            </a:r>
          </a:p>
          <a:p>
            <a:endParaRPr lang="en-US"/>
          </a:p>
          <a:p>
            <a:endParaRPr lang="en-US"/>
          </a:p>
        </p:txBody>
      </p:sp>
      <p:sp>
        <p:nvSpPr>
          <p:cNvPr id="4" name="Slide Number Placeholder 3"/>
          <p:cNvSpPr>
            <a:spLocks noGrp="1"/>
          </p:cNvSpPr>
          <p:nvPr>
            <p:ph type="sldNum" sz="quarter" idx="5"/>
          </p:nvPr>
        </p:nvSpPr>
        <p:spPr/>
        <p:txBody>
          <a:bodyPr/>
          <a:lstStyle/>
          <a:p>
            <a:fld id="{24BB4E70-8DB9-C04C-979E-AC4161C9D2FB}" type="slidenum">
              <a:rPr lang="en-US" smtClean="0"/>
              <a:t>15</a:t>
            </a:fld>
            <a:endParaRPr lang="en-US"/>
          </a:p>
        </p:txBody>
      </p:sp>
    </p:spTree>
    <p:extLst>
      <p:ext uri="{BB962C8B-B14F-4D97-AF65-F5344CB8AC3E}">
        <p14:creationId xmlns:p14="http://schemas.microsoft.com/office/powerpoint/2010/main" val="314159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KELLY</a:t>
            </a:r>
          </a:p>
        </p:txBody>
      </p:sp>
      <p:sp>
        <p:nvSpPr>
          <p:cNvPr id="4" name="Slide Number Placeholder 3"/>
          <p:cNvSpPr>
            <a:spLocks noGrp="1"/>
          </p:cNvSpPr>
          <p:nvPr>
            <p:ph type="sldNum" sz="quarter" idx="5"/>
          </p:nvPr>
        </p:nvSpPr>
        <p:spPr/>
        <p:txBody>
          <a:bodyPr/>
          <a:lstStyle/>
          <a:p>
            <a:fld id="{24BB4E70-8DB9-C04C-979E-AC4161C9D2FB}" type="slidenum">
              <a:rPr lang="en-US" smtClean="0"/>
              <a:t>16</a:t>
            </a:fld>
            <a:endParaRPr lang="en-US"/>
          </a:p>
        </p:txBody>
      </p:sp>
    </p:spTree>
    <p:extLst>
      <p:ext uri="{BB962C8B-B14F-4D97-AF65-F5344CB8AC3E}">
        <p14:creationId xmlns:p14="http://schemas.microsoft.com/office/powerpoint/2010/main" val="1322989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KELLY</a:t>
            </a:r>
          </a:p>
        </p:txBody>
      </p:sp>
      <p:sp>
        <p:nvSpPr>
          <p:cNvPr id="4" name="Slide Number Placeholder 3"/>
          <p:cNvSpPr>
            <a:spLocks noGrp="1"/>
          </p:cNvSpPr>
          <p:nvPr>
            <p:ph type="sldNum" sz="quarter" idx="5"/>
          </p:nvPr>
        </p:nvSpPr>
        <p:spPr/>
        <p:txBody>
          <a:bodyPr/>
          <a:lstStyle/>
          <a:p>
            <a:fld id="{24BB4E70-8DB9-C04C-979E-AC4161C9D2FB}" type="slidenum">
              <a:rPr lang="en-US" smtClean="0"/>
              <a:t>17</a:t>
            </a:fld>
            <a:endParaRPr lang="en-US"/>
          </a:p>
        </p:txBody>
      </p:sp>
    </p:spTree>
    <p:extLst>
      <p:ext uri="{BB962C8B-B14F-4D97-AF65-F5344CB8AC3E}">
        <p14:creationId xmlns:p14="http://schemas.microsoft.com/office/powerpoint/2010/main" val="3305498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MADELINE</a:t>
            </a:r>
            <a:endParaRPr lang="en-US" sz="1000"/>
          </a:p>
          <a:p>
            <a:endParaRPr lang="en-US"/>
          </a:p>
        </p:txBody>
      </p:sp>
      <p:sp>
        <p:nvSpPr>
          <p:cNvPr id="4" name="Slide Number Placeholder 3"/>
          <p:cNvSpPr>
            <a:spLocks noGrp="1"/>
          </p:cNvSpPr>
          <p:nvPr>
            <p:ph type="sldNum" sz="quarter" idx="5"/>
          </p:nvPr>
        </p:nvSpPr>
        <p:spPr/>
        <p:txBody>
          <a:bodyPr/>
          <a:lstStyle/>
          <a:p>
            <a:fld id="{24BB4E70-8DB9-C04C-979E-AC4161C9D2FB}" type="slidenum">
              <a:rPr lang="en-US" smtClean="0"/>
              <a:t>18</a:t>
            </a:fld>
            <a:endParaRPr lang="en-US"/>
          </a:p>
        </p:txBody>
      </p:sp>
    </p:spTree>
    <p:extLst>
      <p:ext uri="{BB962C8B-B14F-4D97-AF65-F5344CB8AC3E}">
        <p14:creationId xmlns:p14="http://schemas.microsoft.com/office/powerpoint/2010/main" val="3273407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MADELINE</a:t>
            </a:r>
          </a:p>
        </p:txBody>
      </p:sp>
      <p:sp>
        <p:nvSpPr>
          <p:cNvPr id="4" name="Slide Number Placeholder 3"/>
          <p:cNvSpPr>
            <a:spLocks noGrp="1"/>
          </p:cNvSpPr>
          <p:nvPr>
            <p:ph type="sldNum" sz="quarter" idx="5"/>
          </p:nvPr>
        </p:nvSpPr>
        <p:spPr/>
        <p:txBody>
          <a:bodyPr/>
          <a:lstStyle/>
          <a:p>
            <a:fld id="{24BB4E70-8DB9-C04C-979E-AC4161C9D2FB}" type="slidenum">
              <a:rPr lang="en-US" smtClean="0"/>
              <a:t>19</a:t>
            </a:fld>
            <a:endParaRPr lang="en-US"/>
          </a:p>
        </p:txBody>
      </p:sp>
    </p:spTree>
    <p:extLst>
      <p:ext uri="{BB962C8B-B14F-4D97-AF65-F5344CB8AC3E}">
        <p14:creationId xmlns:p14="http://schemas.microsoft.com/office/powerpoint/2010/main" val="2514241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Kelly</a:t>
            </a:r>
          </a:p>
        </p:txBody>
      </p:sp>
      <p:sp>
        <p:nvSpPr>
          <p:cNvPr id="4" name="Slide Number Placeholder 3"/>
          <p:cNvSpPr>
            <a:spLocks noGrp="1"/>
          </p:cNvSpPr>
          <p:nvPr>
            <p:ph type="sldNum" sz="quarter" idx="5"/>
          </p:nvPr>
        </p:nvSpPr>
        <p:spPr/>
        <p:txBody>
          <a:bodyPr/>
          <a:lstStyle/>
          <a:p>
            <a:fld id="{24BB4E70-8DB9-C04C-979E-AC4161C9D2FB}" type="slidenum">
              <a:rPr lang="en-US" smtClean="0"/>
              <a:t>2</a:t>
            </a:fld>
            <a:endParaRPr lang="en-US"/>
          </a:p>
        </p:txBody>
      </p:sp>
    </p:spTree>
    <p:extLst>
      <p:ext uri="{BB962C8B-B14F-4D97-AF65-F5344CB8AC3E}">
        <p14:creationId xmlns:p14="http://schemas.microsoft.com/office/powerpoint/2010/main" val="31523165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MADELINE</a:t>
            </a:r>
            <a:endParaRPr lang="en-US" sz="1000"/>
          </a:p>
          <a:p>
            <a:endParaRPr lang="en-US"/>
          </a:p>
        </p:txBody>
      </p:sp>
      <p:sp>
        <p:nvSpPr>
          <p:cNvPr id="4" name="Slide Number Placeholder 3"/>
          <p:cNvSpPr>
            <a:spLocks noGrp="1"/>
          </p:cNvSpPr>
          <p:nvPr>
            <p:ph type="sldNum" sz="quarter" idx="5"/>
          </p:nvPr>
        </p:nvSpPr>
        <p:spPr/>
        <p:txBody>
          <a:bodyPr/>
          <a:lstStyle/>
          <a:p>
            <a:fld id="{24BB4E70-8DB9-C04C-979E-AC4161C9D2FB}" type="slidenum">
              <a:rPr lang="en-US" smtClean="0"/>
              <a:t>20</a:t>
            </a:fld>
            <a:endParaRPr lang="en-US"/>
          </a:p>
        </p:txBody>
      </p:sp>
    </p:spTree>
    <p:extLst>
      <p:ext uri="{BB962C8B-B14F-4D97-AF65-F5344CB8AC3E}">
        <p14:creationId xmlns:p14="http://schemas.microsoft.com/office/powerpoint/2010/main" val="25243556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KELLY</a:t>
            </a:r>
          </a:p>
          <a:p>
            <a:endParaRPr lang="en-US"/>
          </a:p>
          <a:p>
            <a:r>
              <a:rPr lang="en-US"/>
              <a:t>PROACTIVE:</a:t>
            </a:r>
          </a:p>
          <a:p>
            <a:r>
              <a:rPr lang="en-US" sz="900"/>
              <a:t>Promote your accomplishments.</a:t>
            </a:r>
          </a:p>
          <a:p>
            <a:r>
              <a:rPr lang="en-US" sz="900"/>
              <a:t>Maximize your participation in meetings and groups.</a:t>
            </a:r>
          </a:p>
          <a:p>
            <a:r>
              <a:rPr lang="en-US" sz="900"/>
              <a:t>Communicate effectively.</a:t>
            </a:r>
          </a:p>
          <a:p>
            <a:r>
              <a:rPr lang="en-US" sz="900"/>
              <a:t>Stay relevant.</a:t>
            </a:r>
          </a:p>
          <a:p>
            <a:endParaRPr lang="en-US"/>
          </a:p>
          <a:p>
            <a:r>
              <a:rPr lang="en-US"/>
              <a:t>STRATEGIC</a:t>
            </a:r>
          </a:p>
          <a:p>
            <a:r>
              <a:rPr lang="en-US" sz="1000"/>
              <a:t>Choose your associates wisely.</a:t>
            </a:r>
          </a:p>
          <a:p>
            <a:r>
              <a:rPr lang="en-US" sz="1000"/>
              <a:t>Have a positive attitude.</a:t>
            </a:r>
          </a:p>
          <a:p>
            <a:r>
              <a:rPr lang="en-US" sz="1000"/>
              <a:t>Dress and act the part.</a:t>
            </a:r>
          </a:p>
          <a:p>
            <a:r>
              <a:rPr lang="en-US" sz="1000"/>
              <a:t>Maintain a professional image online.</a:t>
            </a:r>
          </a:p>
          <a:p>
            <a:endParaRPr lang="en-US"/>
          </a:p>
        </p:txBody>
      </p:sp>
      <p:sp>
        <p:nvSpPr>
          <p:cNvPr id="4" name="Slide Number Placeholder 3"/>
          <p:cNvSpPr>
            <a:spLocks noGrp="1"/>
          </p:cNvSpPr>
          <p:nvPr>
            <p:ph type="sldNum" sz="quarter" idx="5"/>
          </p:nvPr>
        </p:nvSpPr>
        <p:spPr/>
        <p:txBody>
          <a:bodyPr/>
          <a:lstStyle/>
          <a:p>
            <a:fld id="{24BB4E70-8DB9-C04C-979E-AC4161C9D2FB}" type="slidenum">
              <a:rPr lang="en-US" smtClean="0"/>
              <a:t>21</a:t>
            </a:fld>
            <a:endParaRPr lang="en-US"/>
          </a:p>
        </p:txBody>
      </p:sp>
    </p:spTree>
    <p:extLst>
      <p:ext uri="{BB962C8B-B14F-4D97-AF65-F5344CB8AC3E}">
        <p14:creationId xmlns:p14="http://schemas.microsoft.com/office/powerpoint/2010/main" val="31142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MADELINE</a:t>
            </a:r>
          </a:p>
        </p:txBody>
      </p:sp>
      <p:sp>
        <p:nvSpPr>
          <p:cNvPr id="4" name="Slide Number Placeholder 3"/>
          <p:cNvSpPr>
            <a:spLocks noGrp="1"/>
          </p:cNvSpPr>
          <p:nvPr>
            <p:ph type="sldNum" sz="quarter" idx="5"/>
          </p:nvPr>
        </p:nvSpPr>
        <p:spPr/>
        <p:txBody>
          <a:bodyPr/>
          <a:lstStyle/>
          <a:p>
            <a:fld id="{24BB4E70-8DB9-C04C-979E-AC4161C9D2FB}" type="slidenum">
              <a:rPr lang="en-US" smtClean="0"/>
              <a:t>22</a:t>
            </a:fld>
            <a:endParaRPr lang="en-US"/>
          </a:p>
        </p:txBody>
      </p:sp>
    </p:spTree>
    <p:extLst>
      <p:ext uri="{BB962C8B-B14F-4D97-AF65-F5344CB8AC3E}">
        <p14:creationId xmlns:p14="http://schemas.microsoft.com/office/powerpoint/2010/main" val="30709270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MADELINE</a:t>
            </a:r>
            <a:endParaRPr lang="en-US" sz="1000"/>
          </a:p>
          <a:p>
            <a:endParaRPr lang="en-US"/>
          </a:p>
        </p:txBody>
      </p:sp>
      <p:sp>
        <p:nvSpPr>
          <p:cNvPr id="4" name="Slide Number Placeholder 3"/>
          <p:cNvSpPr>
            <a:spLocks noGrp="1"/>
          </p:cNvSpPr>
          <p:nvPr>
            <p:ph type="sldNum" sz="quarter" idx="5"/>
          </p:nvPr>
        </p:nvSpPr>
        <p:spPr/>
        <p:txBody>
          <a:bodyPr/>
          <a:lstStyle/>
          <a:p>
            <a:fld id="{24BB4E70-8DB9-C04C-979E-AC4161C9D2FB}" type="slidenum">
              <a:rPr lang="en-US" smtClean="0"/>
              <a:t>23</a:t>
            </a:fld>
            <a:endParaRPr lang="en-US"/>
          </a:p>
        </p:txBody>
      </p:sp>
    </p:spTree>
    <p:extLst>
      <p:ext uri="{BB962C8B-B14F-4D97-AF65-F5344CB8AC3E}">
        <p14:creationId xmlns:p14="http://schemas.microsoft.com/office/powerpoint/2010/main" val="32357456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both</a:t>
            </a:r>
          </a:p>
        </p:txBody>
      </p:sp>
      <p:sp>
        <p:nvSpPr>
          <p:cNvPr id="4" name="Slide Number Placeholder 3"/>
          <p:cNvSpPr>
            <a:spLocks noGrp="1"/>
          </p:cNvSpPr>
          <p:nvPr>
            <p:ph type="sldNum" sz="quarter" idx="5"/>
          </p:nvPr>
        </p:nvSpPr>
        <p:spPr/>
        <p:txBody>
          <a:bodyPr/>
          <a:lstStyle/>
          <a:p>
            <a:fld id="{24BB4E70-8DB9-C04C-979E-AC4161C9D2FB}" type="slidenum">
              <a:rPr lang="en-US" smtClean="0"/>
              <a:t>24</a:t>
            </a:fld>
            <a:endParaRPr lang="en-US"/>
          </a:p>
        </p:txBody>
      </p:sp>
    </p:spTree>
    <p:extLst>
      <p:ext uri="{BB962C8B-B14F-4D97-AF65-F5344CB8AC3E}">
        <p14:creationId xmlns:p14="http://schemas.microsoft.com/office/powerpoint/2010/main" val="28177375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BB4E70-8DB9-C04C-979E-AC4161C9D2FB}" type="slidenum">
              <a:rPr lang="en-US" smtClean="0"/>
              <a:t>25</a:t>
            </a:fld>
            <a:endParaRPr lang="en-US"/>
          </a:p>
        </p:txBody>
      </p:sp>
    </p:spTree>
    <p:extLst>
      <p:ext uri="{BB962C8B-B14F-4D97-AF65-F5344CB8AC3E}">
        <p14:creationId xmlns:p14="http://schemas.microsoft.com/office/powerpoint/2010/main" val="22189504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BB4E70-8DB9-C04C-979E-AC4161C9D2FB}" type="slidenum">
              <a:rPr lang="en-US" smtClean="0"/>
              <a:t>26</a:t>
            </a:fld>
            <a:endParaRPr lang="en-US"/>
          </a:p>
        </p:txBody>
      </p:sp>
    </p:spTree>
    <p:extLst>
      <p:ext uri="{BB962C8B-B14F-4D97-AF65-F5344CB8AC3E}">
        <p14:creationId xmlns:p14="http://schemas.microsoft.com/office/powerpoint/2010/main" val="3524865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Kelly</a:t>
            </a:r>
          </a:p>
        </p:txBody>
      </p:sp>
      <p:sp>
        <p:nvSpPr>
          <p:cNvPr id="4" name="Slide Number Placeholder 3"/>
          <p:cNvSpPr>
            <a:spLocks noGrp="1"/>
          </p:cNvSpPr>
          <p:nvPr>
            <p:ph type="sldNum" sz="quarter" idx="5"/>
          </p:nvPr>
        </p:nvSpPr>
        <p:spPr/>
        <p:txBody>
          <a:bodyPr/>
          <a:lstStyle/>
          <a:p>
            <a:fld id="{24BB4E70-8DB9-C04C-979E-AC4161C9D2FB}" type="slidenum">
              <a:rPr lang="en-US" smtClean="0"/>
              <a:t>3</a:t>
            </a:fld>
            <a:endParaRPr lang="en-US"/>
          </a:p>
        </p:txBody>
      </p:sp>
    </p:spTree>
    <p:extLst>
      <p:ext uri="{BB962C8B-B14F-4D97-AF65-F5344CB8AC3E}">
        <p14:creationId xmlns:p14="http://schemas.microsoft.com/office/powerpoint/2010/main" val="2669914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Kelly</a:t>
            </a:r>
          </a:p>
        </p:txBody>
      </p:sp>
      <p:sp>
        <p:nvSpPr>
          <p:cNvPr id="4" name="Slide Number Placeholder 3"/>
          <p:cNvSpPr>
            <a:spLocks noGrp="1"/>
          </p:cNvSpPr>
          <p:nvPr>
            <p:ph type="sldNum" sz="quarter" idx="5"/>
          </p:nvPr>
        </p:nvSpPr>
        <p:spPr/>
        <p:txBody>
          <a:bodyPr/>
          <a:lstStyle/>
          <a:p>
            <a:fld id="{24BB4E70-8DB9-C04C-979E-AC4161C9D2FB}" type="slidenum">
              <a:rPr lang="en-US" smtClean="0"/>
              <a:t>4</a:t>
            </a:fld>
            <a:endParaRPr lang="en-US"/>
          </a:p>
        </p:txBody>
      </p:sp>
    </p:spTree>
    <p:extLst>
      <p:ext uri="{BB962C8B-B14F-4D97-AF65-F5344CB8AC3E}">
        <p14:creationId xmlns:p14="http://schemas.microsoft.com/office/powerpoint/2010/main" val="2386116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MADELINE</a:t>
            </a:r>
          </a:p>
        </p:txBody>
      </p:sp>
      <p:sp>
        <p:nvSpPr>
          <p:cNvPr id="4" name="Slide Number Placeholder 3"/>
          <p:cNvSpPr>
            <a:spLocks noGrp="1"/>
          </p:cNvSpPr>
          <p:nvPr>
            <p:ph type="sldNum" sz="quarter" idx="5"/>
          </p:nvPr>
        </p:nvSpPr>
        <p:spPr/>
        <p:txBody>
          <a:bodyPr/>
          <a:lstStyle/>
          <a:p>
            <a:fld id="{24BB4E70-8DB9-C04C-979E-AC4161C9D2FB}" type="slidenum">
              <a:rPr lang="en-US" smtClean="0"/>
              <a:t>5</a:t>
            </a:fld>
            <a:endParaRPr lang="en-US"/>
          </a:p>
        </p:txBody>
      </p:sp>
    </p:spTree>
    <p:extLst>
      <p:ext uri="{BB962C8B-B14F-4D97-AF65-F5344CB8AC3E}">
        <p14:creationId xmlns:p14="http://schemas.microsoft.com/office/powerpoint/2010/main" val="1890618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Kelly: Think about some of your favorite brands – what sets them apart from other brands? </a:t>
            </a:r>
          </a:p>
        </p:txBody>
      </p:sp>
      <p:sp>
        <p:nvSpPr>
          <p:cNvPr id="4" name="Slide Number Placeholder 3"/>
          <p:cNvSpPr>
            <a:spLocks noGrp="1"/>
          </p:cNvSpPr>
          <p:nvPr>
            <p:ph type="sldNum" sz="quarter" idx="5"/>
          </p:nvPr>
        </p:nvSpPr>
        <p:spPr/>
        <p:txBody>
          <a:bodyPr/>
          <a:lstStyle/>
          <a:p>
            <a:fld id="{24BB4E70-8DB9-C04C-979E-AC4161C9D2FB}" type="slidenum">
              <a:rPr lang="en-US" smtClean="0"/>
              <a:t>6</a:t>
            </a:fld>
            <a:endParaRPr lang="en-US"/>
          </a:p>
        </p:txBody>
      </p:sp>
    </p:spTree>
    <p:extLst>
      <p:ext uri="{BB962C8B-B14F-4D97-AF65-F5344CB8AC3E}">
        <p14:creationId xmlns:p14="http://schemas.microsoft.com/office/powerpoint/2010/main" val="1674008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Madeline</a:t>
            </a:r>
          </a:p>
        </p:txBody>
      </p:sp>
      <p:sp>
        <p:nvSpPr>
          <p:cNvPr id="4" name="Slide Number Placeholder 3"/>
          <p:cNvSpPr>
            <a:spLocks noGrp="1"/>
          </p:cNvSpPr>
          <p:nvPr>
            <p:ph type="sldNum" sz="quarter" idx="5"/>
          </p:nvPr>
        </p:nvSpPr>
        <p:spPr/>
        <p:txBody>
          <a:bodyPr/>
          <a:lstStyle/>
          <a:p>
            <a:fld id="{24BB4E70-8DB9-C04C-979E-AC4161C9D2FB}" type="slidenum">
              <a:rPr lang="en-US" smtClean="0"/>
              <a:t>7</a:t>
            </a:fld>
            <a:endParaRPr lang="en-US"/>
          </a:p>
        </p:txBody>
      </p:sp>
    </p:spTree>
    <p:extLst>
      <p:ext uri="{BB962C8B-B14F-4D97-AF65-F5344CB8AC3E}">
        <p14:creationId xmlns:p14="http://schemas.microsoft.com/office/powerpoint/2010/main" val="141750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Don’t forget to seek feedback!</a:t>
            </a:r>
          </a:p>
          <a:p>
            <a:pPr marL="0" indent="0">
              <a:buNone/>
            </a:pPr>
            <a:r>
              <a:rPr lang="en-US" sz="1000"/>
              <a:t>Is the perception of others consistent with your perception of yourself?</a:t>
            </a:r>
          </a:p>
          <a:p>
            <a:pPr marL="0" indent="0">
              <a:buNone/>
            </a:pPr>
            <a:endParaRPr lang="en-US" sz="1000"/>
          </a:p>
          <a:p>
            <a:r>
              <a:rPr lang="en-US" sz="1000"/>
              <a:t>Talk to trusted colleagues.</a:t>
            </a:r>
          </a:p>
          <a:p>
            <a:r>
              <a:rPr lang="en-US" sz="1000"/>
              <a:t>Use 360-degree surveys, if possible.</a:t>
            </a:r>
          </a:p>
          <a:p>
            <a:r>
              <a:rPr lang="en-US" sz="1000"/>
              <a:t>Review past performance reviews.</a:t>
            </a:r>
          </a:p>
          <a:p>
            <a:endParaRPr lang="en-US"/>
          </a:p>
        </p:txBody>
      </p:sp>
      <p:sp>
        <p:nvSpPr>
          <p:cNvPr id="4" name="Slide Number Placeholder 3"/>
          <p:cNvSpPr>
            <a:spLocks noGrp="1"/>
          </p:cNvSpPr>
          <p:nvPr>
            <p:ph type="sldNum" sz="quarter" idx="5"/>
          </p:nvPr>
        </p:nvSpPr>
        <p:spPr/>
        <p:txBody>
          <a:bodyPr/>
          <a:lstStyle/>
          <a:p>
            <a:fld id="{24BB4E70-8DB9-C04C-979E-AC4161C9D2FB}" type="slidenum">
              <a:rPr lang="en-US" smtClean="0"/>
              <a:t>8</a:t>
            </a:fld>
            <a:endParaRPr lang="en-US"/>
          </a:p>
        </p:txBody>
      </p:sp>
    </p:spTree>
    <p:extLst>
      <p:ext uri="{BB962C8B-B14F-4D97-AF65-F5344CB8AC3E}">
        <p14:creationId xmlns:p14="http://schemas.microsoft.com/office/powerpoint/2010/main" val="462744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t>What is your goal?</a:t>
            </a:r>
          </a:p>
          <a:p>
            <a:r>
              <a:rPr lang="en-US" sz="1000"/>
              <a:t>Who is your target audience?</a:t>
            </a:r>
          </a:p>
          <a:p>
            <a:r>
              <a:rPr lang="en-US" sz="1000"/>
              <a:t>How does your current brand position you to achieve your goal?</a:t>
            </a:r>
          </a:p>
          <a:p>
            <a:r>
              <a:rPr lang="en-US" sz="1000"/>
              <a:t>Do you need to make any changes?</a:t>
            </a:r>
          </a:p>
          <a:p>
            <a:endParaRPr lang="en-US"/>
          </a:p>
        </p:txBody>
      </p:sp>
      <p:sp>
        <p:nvSpPr>
          <p:cNvPr id="4" name="Slide Number Placeholder 3"/>
          <p:cNvSpPr>
            <a:spLocks noGrp="1"/>
          </p:cNvSpPr>
          <p:nvPr>
            <p:ph type="sldNum" sz="quarter" idx="5"/>
          </p:nvPr>
        </p:nvSpPr>
        <p:spPr/>
        <p:txBody>
          <a:bodyPr/>
          <a:lstStyle/>
          <a:p>
            <a:fld id="{24BB4E70-8DB9-C04C-979E-AC4161C9D2FB}" type="slidenum">
              <a:rPr lang="en-US" smtClean="0"/>
              <a:t>9</a:t>
            </a:fld>
            <a:endParaRPr lang="en-US"/>
          </a:p>
        </p:txBody>
      </p:sp>
    </p:spTree>
    <p:extLst>
      <p:ext uri="{BB962C8B-B14F-4D97-AF65-F5344CB8AC3E}">
        <p14:creationId xmlns:p14="http://schemas.microsoft.com/office/powerpoint/2010/main" val="40105226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3846"/>
          <a:stretch/>
        </p:blipFill>
        <p:spPr>
          <a:xfrm>
            <a:off x="0" y="0"/>
            <a:ext cx="9144000" cy="5715000"/>
          </a:xfrm>
          <a:prstGeom prst="rect">
            <a:avLst/>
          </a:prstGeom>
        </p:spPr>
      </p:pic>
      <p:sp>
        <p:nvSpPr>
          <p:cNvPr id="2" name="Title 1"/>
          <p:cNvSpPr>
            <a:spLocks noGrp="1"/>
          </p:cNvSpPr>
          <p:nvPr>
            <p:ph type="ctrTitle"/>
          </p:nvPr>
        </p:nvSpPr>
        <p:spPr>
          <a:xfrm>
            <a:off x="1143000" y="935302"/>
            <a:ext cx="6858000" cy="1989667"/>
          </a:xfrm>
        </p:spPr>
        <p:txBody>
          <a:bodyPr anchor="b">
            <a:normAutofit/>
          </a:bodyPr>
          <a:lstStyle>
            <a:lvl1pPr algn="ctr">
              <a:defRPr sz="4000">
                <a:solidFill>
                  <a:schemeClr val="bg1"/>
                </a:solidFill>
                <a:latin typeface="Arial" charset="0"/>
                <a:ea typeface="Arial" charset="0"/>
                <a:cs typeface="Arial" charset="0"/>
              </a:defRPr>
            </a:lvl1pPr>
          </a:lstStyle>
          <a:p>
            <a:r>
              <a:rPr lang="en-US"/>
              <a:t>Click to edit Master title style</a:t>
            </a:r>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solidFill>
                  <a:srgbClr val="FEB712"/>
                </a:solidFill>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Slide Number Placeholder 5"/>
          <p:cNvSpPr>
            <a:spLocks noGrp="1"/>
          </p:cNvSpPr>
          <p:nvPr>
            <p:ph type="sldNum" sz="quarter" idx="12"/>
          </p:nvPr>
        </p:nvSpPr>
        <p:spPr/>
        <p:txBody>
          <a:bodyPr/>
          <a:lstStyle>
            <a:lvl1pPr>
              <a:defRPr>
                <a:solidFill>
                  <a:schemeClr val="bg1">
                    <a:lumMod val="95000"/>
                  </a:schemeClr>
                </a:solidFill>
              </a:defRPr>
            </a:lvl1pPr>
          </a:lstStyle>
          <a:p>
            <a:fld id="{DE735C76-0146-514C-A84B-FCD4ED1093F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15155"/>
            <a:ext cx="2949178" cy="13335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123560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629841" y="2248655"/>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p:cNvSpPr>
            <a:spLocks noGrp="1"/>
          </p:cNvSpPr>
          <p:nvPr>
            <p:ph type="sldNum" sz="quarter" idx="12"/>
          </p:nvPr>
        </p:nvSpPr>
        <p:spPr>
          <a:xfrm>
            <a:off x="6457950" y="5296959"/>
            <a:ext cx="2057400" cy="304271"/>
          </a:xfrm>
        </p:spPr>
        <p:txBody>
          <a:bodyPr/>
          <a:lstStyle>
            <a:lvl1pPr>
              <a:defRPr>
                <a:solidFill>
                  <a:srgbClr val="195CB3"/>
                </a:solidFill>
                <a:latin typeface="Arial" charset="0"/>
                <a:ea typeface="Arial" charset="0"/>
                <a:cs typeface="Arial" charset="0"/>
              </a:defRPr>
            </a:lvl1pPr>
          </a:lstStyle>
          <a:p>
            <a:fld id="{DE735C76-0146-514C-A84B-FCD4ED1093F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911971"/>
            <a:ext cx="7886700" cy="1104636"/>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2"/>
          </p:nvPr>
        </p:nvSpPr>
        <p:spPr>
          <a:xfrm>
            <a:off x="6457950" y="5296959"/>
            <a:ext cx="2057400" cy="304271"/>
          </a:xfrm>
        </p:spPr>
        <p:txBody>
          <a:bodyPr/>
          <a:lstStyle>
            <a:lvl1pPr>
              <a:defRPr>
                <a:solidFill>
                  <a:srgbClr val="195CB3"/>
                </a:solidFill>
                <a:latin typeface="Arial" charset="0"/>
                <a:ea typeface="Arial" charset="0"/>
                <a:cs typeface="Arial" charset="0"/>
              </a:defRPr>
            </a:lvl1pPr>
          </a:lstStyle>
          <a:p>
            <a:fld id="{DE735C76-0146-514C-A84B-FCD4ED1093F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339913"/>
            <a:ext cx="1971675" cy="380755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1339913"/>
            <a:ext cx="5800725" cy="38075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rgbClr val="195CB3"/>
                </a:solidFill>
                <a:latin typeface="Arial" charset="0"/>
                <a:ea typeface="Arial" charset="0"/>
                <a:cs typeface="Arial" charset="0"/>
              </a:defRPr>
            </a:lvl1pPr>
          </a:lstStyle>
          <a:p>
            <a:fld id="{DE735C76-0146-514C-A84B-FCD4ED1093F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3846"/>
          <a:stretch/>
        </p:blipFill>
        <p:spPr>
          <a:xfrm>
            <a:off x="0" y="0"/>
            <a:ext cx="9144000" cy="5715000"/>
          </a:xfrm>
          <a:prstGeom prst="rect">
            <a:avLst/>
          </a:prstGeom>
        </p:spPr>
      </p:pic>
      <p:sp>
        <p:nvSpPr>
          <p:cNvPr id="2" name="Title 1"/>
          <p:cNvSpPr>
            <a:spLocks noGrp="1"/>
          </p:cNvSpPr>
          <p:nvPr>
            <p:ph type="title"/>
          </p:nvPr>
        </p:nvSpPr>
        <p:spPr>
          <a:xfrm>
            <a:off x="623888" y="1424782"/>
            <a:ext cx="7886700" cy="2377281"/>
          </a:xfrm>
        </p:spPr>
        <p:txBody>
          <a:bodyPr anchor="b"/>
          <a:lstStyle>
            <a:lvl1pPr>
              <a:defRPr sz="4500">
                <a:solidFill>
                  <a:schemeClr val="bg1"/>
                </a:solidFill>
                <a:latin typeface="Arial" charset="0"/>
                <a:ea typeface="Arial" charset="0"/>
                <a:cs typeface="Arial" charset="0"/>
              </a:defRPr>
            </a:lvl1pPr>
          </a:lstStyle>
          <a:p>
            <a:r>
              <a:rPr lang="en-US"/>
              <a:t>Click to edit Master title style</a:t>
            </a:r>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rgbClr val="FEB712"/>
                </a:solidFill>
                <a:latin typeface="Arial" charset="0"/>
                <a:ea typeface="Arial" charset="0"/>
                <a:cs typeface="Arial"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343" b="4261"/>
          <a:stretch/>
        </p:blipFill>
        <p:spPr>
          <a:xfrm>
            <a:off x="-1" y="1"/>
            <a:ext cx="9150964" cy="5715000"/>
          </a:xfrm>
          <a:prstGeom prst="rect">
            <a:avLst/>
          </a:prstGeom>
        </p:spPr>
      </p:pic>
      <p:sp>
        <p:nvSpPr>
          <p:cNvPr id="2" name="Title 1"/>
          <p:cNvSpPr>
            <a:spLocks noGrp="1"/>
          </p:cNvSpPr>
          <p:nvPr>
            <p:ph type="title"/>
          </p:nvPr>
        </p:nvSpPr>
        <p:spPr>
          <a:xfrm>
            <a:off x="628650" y="930076"/>
            <a:ext cx="7886700" cy="1104636"/>
          </a:xfrm>
        </p:spPr>
        <p:txBody>
          <a:bodyPr/>
          <a:lstStyle>
            <a:lvl1pPr>
              <a:defRPr>
                <a:solidFill>
                  <a:srgbClr val="FEB712"/>
                </a:solidFill>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a:xfrm>
            <a:off x="628650" y="2109457"/>
            <a:ext cx="7886700" cy="259834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911969"/>
            <a:ext cx="7886700" cy="1104636"/>
          </a:xfrm>
        </p:spPr>
        <p:txBody>
          <a:bodyPr/>
          <a:lstStyle>
            <a:lvl1pPr>
              <a:defRPr>
                <a:solidFill>
                  <a:srgbClr val="FEB712"/>
                </a:solidFill>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a:xfrm>
            <a:off x="628650" y="2082297"/>
            <a:ext cx="7886700" cy="3214662"/>
          </a:xfrm>
        </p:spPr>
        <p:txBody>
          <a:bodyPr/>
          <a:lstStyle>
            <a:lvl1pPr>
              <a:defRPr>
                <a:solidFill>
                  <a:srgbClr val="195CB3"/>
                </a:solidFill>
              </a:defRPr>
            </a:lvl1pPr>
            <a:lvl2pPr>
              <a:defRPr>
                <a:solidFill>
                  <a:srgbClr val="195CB3"/>
                </a:solidFill>
              </a:defRPr>
            </a:lvl2pPr>
            <a:lvl3pPr>
              <a:defRPr>
                <a:solidFill>
                  <a:srgbClr val="195CB3"/>
                </a:solidFill>
              </a:defRPr>
            </a:lvl3pPr>
            <a:lvl4pPr>
              <a:defRPr>
                <a:solidFill>
                  <a:srgbClr val="195CB3"/>
                </a:solidFill>
              </a:defRPr>
            </a:lvl4pPr>
            <a:lvl5pPr>
              <a:defRPr>
                <a:solidFill>
                  <a:srgbClr val="195CB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2"/>
          </p:nvPr>
        </p:nvSpPr>
        <p:spPr>
          <a:xfrm>
            <a:off x="6457950" y="5296959"/>
            <a:ext cx="2057400" cy="304271"/>
          </a:xfrm>
        </p:spPr>
        <p:txBody>
          <a:bodyPr/>
          <a:lstStyle>
            <a:lvl1pPr>
              <a:defRPr>
                <a:solidFill>
                  <a:srgbClr val="195CB3"/>
                </a:solidFill>
                <a:latin typeface="Arial" charset="0"/>
                <a:ea typeface="Arial" charset="0"/>
                <a:cs typeface="Arial" charset="0"/>
              </a:defRPr>
            </a:lvl1pPr>
          </a:lstStyle>
          <a:p>
            <a:fld id="{DE735C76-0146-514C-A84B-FCD4ED1093F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911971"/>
            <a:ext cx="7886700" cy="1104636"/>
          </a:xfrm>
        </p:spPr>
        <p:txBody>
          <a:bodyPr/>
          <a:lstStyle>
            <a:lvl1pPr>
              <a:defRPr>
                <a:solidFill>
                  <a:srgbClr val="FEB712"/>
                </a:solidFill>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sz="half" idx="1"/>
          </p:nvPr>
        </p:nvSpPr>
        <p:spPr>
          <a:xfrm>
            <a:off x="628650" y="2025661"/>
            <a:ext cx="3886200" cy="3244140"/>
          </a:xfrm>
        </p:spPr>
        <p:txBody>
          <a:bodyPr/>
          <a:lstStyle>
            <a:lvl1pPr>
              <a:defRPr>
                <a:solidFill>
                  <a:srgbClr val="195CB3"/>
                </a:solidFill>
                <a:latin typeface="Arial" charset="0"/>
                <a:ea typeface="Arial" charset="0"/>
                <a:cs typeface="Arial" charset="0"/>
              </a:defRPr>
            </a:lvl1pPr>
            <a:lvl2pPr>
              <a:defRPr>
                <a:solidFill>
                  <a:srgbClr val="195CB3"/>
                </a:solidFill>
                <a:latin typeface="Arial" charset="0"/>
                <a:ea typeface="Arial" charset="0"/>
                <a:cs typeface="Arial" charset="0"/>
              </a:defRPr>
            </a:lvl2pPr>
            <a:lvl3pPr>
              <a:defRPr>
                <a:solidFill>
                  <a:srgbClr val="195CB3"/>
                </a:solidFill>
                <a:latin typeface="Arial" charset="0"/>
                <a:ea typeface="Arial" charset="0"/>
                <a:cs typeface="Arial" charset="0"/>
              </a:defRPr>
            </a:lvl3pPr>
            <a:lvl4pPr>
              <a:defRPr>
                <a:solidFill>
                  <a:srgbClr val="195CB3"/>
                </a:solidFill>
                <a:latin typeface="Arial" charset="0"/>
                <a:ea typeface="Arial" charset="0"/>
                <a:cs typeface="Arial" charset="0"/>
              </a:defRPr>
            </a:lvl4pPr>
            <a:lvl5pPr>
              <a:defRPr>
                <a:solidFill>
                  <a:srgbClr val="195CB3"/>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2025661"/>
            <a:ext cx="3886200" cy="3244140"/>
          </a:xfrm>
        </p:spPr>
        <p:txBody>
          <a:bodyPr/>
          <a:lstStyle>
            <a:lvl1pPr>
              <a:defRPr>
                <a:solidFill>
                  <a:srgbClr val="195CB3"/>
                </a:solidFill>
                <a:latin typeface="Arial" charset="0"/>
                <a:ea typeface="Arial" charset="0"/>
                <a:cs typeface="Arial" charset="0"/>
              </a:defRPr>
            </a:lvl1pPr>
            <a:lvl2pPr>
              <a:defRPr>
                <a:solidFill>
                  <a:srgbClr val="195CB3"/>
                </a:solidFill>
                <a:latin typeface="Arial" charset="0"/>
                <a:ea typeface="Arial" charset="0"/>
                <a:cs typeface="Arial" charset="0"/>
              </a:defRPr>
            </a:lvl2pPr>
            <a:lvl3pPr>
              <a:defRPr>
                <a:solidFill>
                  <a:srgbClr val="195CB3"/>
                </a:solidFill>
                <a:latin typeface="Arial" charset="0"/>
                <a:ea typeface="Arial" charset="0"/>
                <a:cs typeface="Arial" charset="0"/>
              </a:defRPr>
            </a:lvl3pPr>
            <a:lvl4pPr>
              <a:defRPr>
                <a:solidFill>
                  <a:srgbClr val="195CB3"/>
                </a:solidFill>
                <a:latin typeface="Arial" charset="0"/>
                <a:ea typeface="Arial" charset="0"/>
                <a:cs typeface="Arial" charset="0"/>
              </a:defRPr>
            </a:lvl4pPr>
            <a:lvl5pPr>
              <a:defRPr>
                <a:solidFill>
                  <a:srgbClr val="195CB3"/>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12"/>
          </p:nvPr>
        </p:nvSpPr>
        <p:spPr>
          <a:xfrm>
            <a:off x="6457950" y="5296959"/>
            <a:ext cx="2057400" cy="304271"/>
          </a:xfrm>
        </p:spPr>
        <p:txBody>
          <a:bodyPr/>
          <a:lstStyle>
            <a:lvl1pPr>
              <a:defRPr>
                <a:solidFill>
                  <a:srgbClr val="195CB3"/>
                </a:solidFill>
                <a:latin typeface="Arial" charset="0"/>
                <a:ea typeface="Arial" charset="0"/>
                <a:cs typeface="Arial" charset="0"/>
              </a:defRPr>
            </a:lvl1pPr>
          </a:lstStyle>
          <a:p>
            <a:fld id="{DE735C76-0146-514C-A84B-FCD4ED1093F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912922"/>
            <a:ext cx="7886700" cy="1104636"/>
          </a:xfrm>
        </p:spPr>
        <p:txBody>
          <a:bodyPr/>
          <a:lstStyle/>
          <a:p>
            <a:r>
              <a:rPr lang="en-US"/>
              <a:t>Click to edit Master title style</a:t>
            </a:r>
          </a:p>
        </p:txBody>
      </p:sp>
      <p:sp>
        <p:nvSpPr>
          <p:cNvPr id="3" name="Text Placeholder 2"/>
          <p:cNvSpPr>
            <a:spLocks noGrp="1"/>
          </p:cNvSpPr>
          <p:nvPr>
            <p:ph type="body" idx="1"/>
          </p:nvPr>
        </p:nvSpPr>
        <p:spPr>
          <a:xfrm>
            <a:off x="629842" y="2026611"/>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713203"/>
            <a:ext cx="3868340" cy="25837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2026610"/>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713203"/>
            <a:ext cx="3887391" cy="25837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12"/>
          </p:nvPr>
        </p:nvSpPr>
        <p:spPr>
          <a:xfrm>
            <a:off x="6457950" y="5296959"/>
            <a:ext cx="2057400" cy="304271"/>
          </a:xfrm>
        </p:spPr>
        <p:txBody>
          <a:bodyPr/>
          <a:lstStyle>
            <a:lvl1pPr>
              <a:defRPr>
                <a:solidFill>
                  <a:srgbClr val="195CB3"/>
                </a:solidFill>
                <a:latin typeface="Arial" charset="0"/>
                <a:ea typeface="Arial" charset="0"/>
                <a:cs typeface="Arial" charset="0"/>
              </a:defRPr>
            </a:lvl1pPr>
          </a:lstStyle>
          <a:p>
            <a:fld id="{DE735C76-0146-514C-A84B-FCD4ED1093F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911971"/>
            <a:ext cx="7886700" cy="1104636"/>
          </a:xfrm>
        </p:spPr>
        <p:txBody>
          <a:bodyPr/>
          <a:lstStyle/>
          <a:p>
            <a:r>
              <a:rPr lang="en-US"/>
              <a:t>Click to edit Master title style</a:t>
            </a:r>
          </a:p>
        </p:txBody>
      </p:sp>
      <p:sp>
        <p:nvSpPr>
          <p:cNvPr id="6" name="Slide Number Placeholder 5"/>
          <p:cNvSpPr>
            <a:spLocks noGrp="1"/>
          </p:cNvSpPr>
          <p:nvPr>
            <p:ph type="sldNum" sz="quarter" idx="12"/>
          </p:nvPr>
        </p:nvSpPr>
        <p:spPr>
          <a:xfrm>
            <a:off x="6457950" y="5296959"/>
            <a:ext cx="2057400" cy="304271"/>
          </a:xfrm>
        </p:spPr>
        <p:txBody>
          <a:bodyPr/>
          <a:lstStyle>
            <a:lvl1pPr>
              <a:defRPr>
                <a:solidFill>
                  <a:srgbClr val="195CB3"/>
                </a:solidFill>
                <a:latin typeface="Arial" charset="0"/>
                <a:ea typeface="Arial" charset="0"/>
                <a:cs typeface="Arial" charset="0"/>
              </a:defRPr>
            </a:lvl1pPr>
          </a:lstStyle>
          <a:p>
            <a:fld id="{DE735C76-0146-514C-A84B-FCD4ED1093F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457950" y="5296959"/>
            <a:ext cx="2057400" cy="304271"/>
          </a:xfrm>
        </p:spPr>
        <p:txBody>
          <a:bodyPr/>
          <a:lstStyle>
            <a:lvl1pPr>
              <a:defRPr>
                <a:solidFill>
                  <a:srgbClr val="195CB3"/>
                </a:solidFill>
                <a:latin typeface="Arial" charset="0"/>
                <a:ea typeface="Arial" charset="0"/>
                <a:cs typeface="Arial" charset="0"/>
              </a:defRPr>
            </a:lvl1pPr>
          </a:lstStyle>
          <a:p>
            <a:fld id="{DE735C76-0146-514C-A84B-FCD4ED1093F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06101"/>
            <a:ext cx="2949178" cy="13335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123560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239601"/>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p:cNvSpPr>
            <a:spLocks noGrp="1"/>
          </p:cNvSpPr>
          <p:nvPr>
            <p:ph type="sldNum" sz="quarter" idx="12"/>
          </p:nvPr>
        </p:nvSpPr>
        <p:spPr>
          <a:xfrm>
            <a:off x="6457950" y="5296959"/>
            <a:ext cx="2057400" cy="304271"/>
          </a:xfrm>
        </p:spPr>
        <p:txBody>
          <a:bodyPr/>
          <a:lstStyle>
            <a:lvl1pPr>
              <a:defRPr>
                <a:solidFill>
                  <a:srgbClr val="195CB3"/>
                </a:solidFill>
                <a:latin typeface="Arial" charset="0"/>
                <a:ea typeface="Arial" charset="0"/>
                <a:cs typeface="Arial" charset="0"/>
              </a:defRPr>
            </a:lvl1pPr>
          </a:lstStyle>
          <a:p>
            <a:fld id="{DE735C76-0146-514C-A84B-FCD4ED1093F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4">
            <a:extLst>
              <a:ext uri="{28A0092B-C50C-407E-A947-70E740481C1C}">
                <a14:useLocalDpi xmlns:a14="http://schemas.microsoft.com/office/drawing/2010/main" val="0"/>
              </a:ext>
            </a:extLst>
          </a:blip>
          <a:srcRect b="3920"/>
          <a:stretch/>
        </p:blipFill>
        <p:spPr>
          <a:xfrm>
            <a:off x="1" y="-1"/>
            <a:ext cx="9150966" cy="5715001"/>
          </a:xfrm>
          <a:prstGeom prst="rect">
            <a:avLst/>
          </a:prstGeom>
        </p:spPr>
      </p:pic>
      <p:sp>
        <p:nvSpPr>
          <p:cNvPr id="2" name="Title Placeholder 1"/>
          <p:cNvSpPr>
            <a:spLocks noGrp="1"/>
          </p:cNvSpPr>
          <p:nvPr>
            <p:ph type="title"/>
          </p:nvPr>
        </p:nvSpPr>
        <p:spPr>
          <a:xfrm>
            <a:off x="628650" y="948183"/>
            <a:ext cx="7886700" cy="110463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2127564"/>
            <a:ext cx="7886700" cy="301990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rgbClr val="195CB3"/>
                </a:solidFill>
                <a:latin typeface="Arial" charset="0"/>
                <a:ea typeface="Arial" charset="0"/>
                <a:cs typeface="Arial" charset="0"/>
              </a:defRPr>
            </a:lvl1pPr>
          </a:lstStyle>
          <a:p>
            <a:fld id="{DE735C76-0146-514C-A84B-FCD4ED1093FF}" type="slidenum">
              <a:rPr lang="en-US" smtClean="0"/>
              <a:pPr/>
              <a:t>‹#›</a:t>
            </a:fld>
            <a:endParaRPr lang="en-US"/>
          </a:p>
        </p:txBody>
      </p:sp>
    </p:spTree>
    <p:extLst>
      <p:ext uri="{BB962C8B-B14F-4D97-AF65-F5344CB8AC3E}">
        <p14:creationId xmlns:p14="http://schemas.microsoft.com/office/powerpoint/2010/main" val="1330477553"/>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2" r:id="rId3"/>
    <p:sldLayoutId id="2147483672"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685800" rtl="0" eaLnBrk="1" latinLnBrk="0" hangingPunct="1">
        <a:lnSpc>
          <a:spcPct val="90000"/>
        </a:lnSpc>
        <a:spcBef>
          <a:spcPct val="0"/>
        </a:spcBef>
        <a:buNone/>
        <a:defRPr sz="3300" kern="1200">
          <a:solidFill>
            <a:srgbClr val="FEB712"/>
          </a:solidFill>
          <a:latin typeface="Arial" charset="0"/>
          <a:ea typeface="Arial" charset="0"/>
          <a:cs typeface="Arial"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195CB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195CB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195CB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195CB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195CB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3.gif"/></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6.sv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9.sv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9.sv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1.gi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a:bodyPr>
          <a:lstStyle/>
          <a:p>
            <a:r>
              <a:rPr lang="en-US" b="1">
                <a:latin typeface="Roboto" panose="02000000000000000000" pitchFamily="2" charset="0"/>
                <a:ea typeface="Roboto" panose="02000000000000000000" pitchFamily="2" charset="0"/>
              </a:rPr>
              <a:t>BUILDING AND MAXIMIZING YOUR PERSONAL BRAND</a:t>
            </a:r>
          </a:p>
        </p:txBody>
      </p:sp>
      <p:sp>
        <p:nvSpPr>
          <p:cNvPr id="7" name="Subtitle 6"/>
          <p:cNvSpPr>
            <a:spLocks noGrp="1"/>
          </p:cNvSpPr>
          <p:nvPr>
            <p:ph type="subTitle" idx="1"/>
          </p:nvPr>
        </p:nvSpPr>
        <p:spPr/>
        <p:txBody>
          <a:bodyPr>
            <a:normAutofit/>
          </a:bodyPr>
          <a:lstStyle/>
          <a:p>
            <a:r>
              <a:rPr lang="en-US" sz="1200">
                <a:latin typeface="Roboto" panose="02000000000000000000" pitchFamily="2" charset="0"/>
                <a:ea typeface="Roboto" panose="02000000000000000000" pitchFamily="2" charset="0"/>
              </a:rPr>
              <a:t>MADELINE ADAMO: DIGITAL CONTENT STRATEGIST</a:t>
            </a:r>
          </a:p>
          <a:p>
            <a:r>
              <a:rPr lang="en-US" sz="1200">
                <a:latin typeface="Roboto" panose="02000000000000000000" pitchFamily="2" charset="0"/>
                <a:ea typeface="Roboto" panose="02000000000000000000" pitchFamily="2" charset="0"/>
              </a:rPr>
              <a:t>KELLY MCGRAIL: DIRECTOR OF DIGITAL MARKETING AND ANALYTICS</a:t>
            </a:r>
          </a:p>
        </p:txBody>
      </p:sp>
    </p:spTree>
    <p:extLst>
      <p:ext uri="{BB962C8B-B14F-4D97-AF65-F5344CB8AC3E}">
        <p14:creationId xmlns:p14="http://schemas.microsoft.com/office/powerpoint/2010/main" val="206619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75D58-F771-394E-9323-BA572EF5BF9C}"/>
              </a:ext>
            </a:extLst>
          </p:cNvPr>
          <p:cNvSpPr>
            <a:spLocks noGrp="1"/>
          </p:cNvSpPr>
          <p:nvPr>
            <p:ph type="title"/>
          </p:nvPr>
        </p:nvSpPr>
        <p:spPr/>
        <p:txBody>
          <a:bodyPr/>
          <a:lstStyle/>
          <a:p>
            <a:r>
              <a:rPr lang="en-US"/>
              <a:t>MAKE ADJUSTMENTS</a:t>
            </a:r>
          </a:p>
        </p:txBody>
      </p:sp>
      <p:sp>
        <p:nvSpPr>
          <p:cNvPr id="3" name="Content Placeholder 2">
            <a:extLst>
              <a:ext uri="{FF2B5EF4-FFF2-40B4-BE49-F238E27FC236}">
                <a16:creationId xmlns:a16="http://schemas.microsoft.com/office/drawing/2014/main" id="{5D9D8B43-9EFB-654E-B495-783D52BD8644}"/>
              </a:ext>
            </a:extLst>
          </p:cNvPr>
          <p:cNvSpPr>
            <a:spLocks noGrp="1"/>
          </p:cNvSpPr>
          <p:nvPr>
            <p:ph idx="1"/>
          </p:nvPr>
        </p:nvSpPr>
        <p:spPr/>
        <p:txBody>
          <a:bodyPr>
            <a:normAutofit fontScale="70000" lnSpcReduction="20000"/>
          </a:bodyPr>
          <a:lstStyle/>
          <a:p>
            <a:r>
              <a:rPr lang="en-US" sz="3200">
                <a:solidFill>
                  <a:srgbClr val="195CB3"/>
                </a:solidFill>
              </a:rPr>
              <a:t>Fill gaps</a:t>
            </a:r>
          </a:p>
          <a:p>
            <a:pPr lvl="1"/>
            <a:r>
              <a:rPr lang="en-US" sz="2800">
                <a:solidFill>
                  <a:srgbClr val="195CB3"/>
                </a:solidFill>
              </a:rPr>
              <a:t>Education</a:t>
            </a:r>
          </a:p>
          <a:p>
            <a:pPr lvl="1"/>
            <a:r>
              <a:rPr lang="en-US" sz="2800">
                <a:solidFill>
                  <a:srgbClr val="195CB3"/>
                </a:solidFill>
              </a:rPr>
              <a:t>Experience</a:t>
            </a:r>
          </a:p>
          <a:p>
            <a:pPr lvl="1"/>
            <a:r>
              <a:rPr lang="en-US" sz="2800">
                <a:solidFill>
                  <a:srgbClr val="195CB3"/>
                </a:solidFill>
              </a:rPr>
              <a:t>Relationships</a:t>
            </a:r>
          </a:p>
          <a:p>
            <a:pPr lvl="1"/>
            <a:endParaRPr lang="en-US" sz="2800">
              <a:solidFill>
                <a:srgbClr val="195CB3"/>
              </a:solidFill>
            </a:endParaRPr>
          </a:p>
          <a:p>
            <a:r>
              <a:rPr lang="en-US" sz="3200">
                <a:solidFill>
                  <a:srgbClr val="195CB3"/>
                </a:solidFill>
              </a:rPr>
              <a:t>Begin to act the part</a:t>
            </a:r>
          </a:p>
          <a:p>
            <a:pPr lvl="1"/>
            <a:r>
              <a:rPr lang="en-US" sz="2800">
                <a:solidFill>
                  <a:srgbClr val="195CB3"/>
                </a:solidFill>
              </a:rPr>
              <a:t>Introduce yourself</a:t>
            </a:r>
          </a:p>
          <a:p>
            <a:pPr lvl="1"/>
            <a:r>
              <a:rPr lang="en-US" sz="2800">
                <a:solidFill>
                  <a:srgbClr val="195CB3"/>
                </a:solidFill>
              </a:rPr>
              <a:t>Speak the language</a:t>
            </a:r>
          </a:p>
          <a:p>
            <a:pPr lvl="1"/>
            <a:r>
              <a:rPr lang="en-US" sz="2800">
                <a:solidFill>
                  <a:srgbClr val="195CB3"/>
                </a:solidFill>
              </a:rPr>
              <a:t>Share your story</a:t>
            </a:r>
          </a:p>
          <a:p>
            <a:endParaRPr lang="en-US">
              <a:solidFill>
                <a:schemeClr val="tx1">
                  <a:lumMod val="75000"/>
                  <a:lumOff val="25000"/>
                </a:schemeClr>
              </a:solidFill>
            </a:endParaRPr>
          </a:p>
        </p:txBody>
      </p:sp>
    </p:spTree>
    <p:extLst>
      <p:ext uri="{BB962C8B-B14F-4D97-AF65-F5344CB8AC3E}">
        <p14:creationId xmlns:p14="http://schemas.microsoft.com/office/powerpoint/2010/main" val="3780500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715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le 1">
            <a:extLst>
              <a:ext uri="{FF2B5EF4-FFF2-40B4-BE49-F238E27FC236}">
                <a16:creationId xmlns:a16="http://schemas.microsoft.com/office/drawing/2014/main" id="{CE0ED7C5-EF4C-9A40-B036-2B049F7CBABC}"/>
              </a:ext>
            </a:extLst>
          </p:cNvPr>
          <p:cNvSpPr>
            <a:spLocks noGrp="1"/>
          </p:cNvSpPr>
          <p:nvPr>
            <p:ph type="title"/>
          </p:nvPr>
        </p:nvSpPr>
        <p:spPr>
          <a:xfrm>
            <a:off x="480059" y="1711367"/>
            <a:ext cx="2592325" cy="2202265"/>
          </a:xfrm>
        </p:spPr>
        <p:txBody>
          <a:bodyPr>
            <a:normAutofit fontScale="90000"/>
          </a:bodyPr>
          <a:lstStyle/>
          <a:p>
            <a:pPr algn="ctr"/>
            <a:r>
              <a:rPr lang="en-US" sz="8000">
                <a:solidFill>
                  <a:srgbClr val="FFFFFF"/>
                </a:solidFill>
                <a:latin typeface="Arial"/>
                <a:cs typeface="Arial"/>
              </a:rPr>
              <a:t>70%</a:t>
            </a:r>
            <a:br>
              <a:rPr lang="en-US" sz="5300"/>
            </a:br>
            <a:br>
              <a:rPr lang="en-US" sz="2800"/>
            </a:br>
            <a:r>
              <a:rPr lang="en-US" sz="2800">
                <a:solidFill>
                  <a:srgbClr val="FFFFFF"/>
                </a:solidFill>
                <a:latin typeface="Arial"/>
                <a:cs typeface="Arial"/>
              </a:rPr>
              <a:t>Of people are irritated by the use of inappropriate jargon or slang by brands</a:t>
            </a:r>
          </a:p>
        </p:txBody>
      </p:sp>
      <p:pic>
        <p:nvPicPr>
          <p:cNvPr id="10" name="Content Placeholder 9">
            <a:extLst>
              <a:ext uri="{FF2B5EF4-FFF2-40B4-BE49-F238E27FC236}">
                <a16:creationId xmlns:a16="http://schemas.microsoft.com/office/drawing/2014/main" id="{53AFF63B-213F-2C46-BC94-B70ECDA272AB}"/>
              </a:ext>
            </a:extLst>
          </p:cNvPr>
          <p:cNvPicPr>
            <a:picLocks noGrp="1" noChangeAspect="1"/>
          </p:cNvPicPr>
          <p:nvPr>
            <p:ph idx="1"/>
          </p:nvPr>
        </p:nvPicPr>
        <p:blipFill>
          <a:blip r:embed="rId4"/>
          <a:stretch>
            <a:fillRect/>
          </a:stretch>
        </p:blipFill>
        <p:spPr>
          <a:xfrm>
            <a:off x="4274630" y="863006"/>
            <a:ext cx="4621370" cy="3757762"/>
          </a:xfrm>
        </p:spPr>
      </p:pic>
      <p:sp>
        <p:nvSpPr>
          <p:cNvPr id="3" name="TextBox 2">
            <a:extLst>
              <a:ext uri="{FF2B5EF4-FFF2-40B4-BE49-F238E27FC236}">
                <a16:creationId xmlns:a16="http://schemas.microsoft.com/office/drawing/2014/main" id="{651731FA-D58F-8842-8747-4D559AB3FC09}"/>
              </a:ext>
            </a:extLst>
          </p:cNvPr>
          <p:cNvSpPr txBox="1"/>
          <p:nvPr/>
        </p:nvSpPr>
        <p:spPr>
          <a:xfrm>
            <a:off x="2578926" y="5126166"/>
            <a:ext cx="1321772" cy="308418"/>
          </a:xfrm>
          <a:prstGeom prst="rect">
            <a:avLst/>
          </a:prstGeom>
          <a:noFill/>
        </p:spPr>
        <p:txBody>
          <a:bodyPr wrap="none" rtlCol="0">
            <a:spAutoFit/>
          </a:bodyPr>
          <a:lstStyle/>
          <a:p>
            <a:r>
              <a:rPr lang="en-US"/>
              <a:t>Source: </a:t>
            </a:r>
            <a:r>
              <a:rPr lang="en-US" err="1"/>
              <a:t>Survata</a:t>
            </a:r>
            <a:endParaRPr lang="en-US"/>
          </a:p>
        </p:txBody>
      </p:sp>
    </p:spTree>
    <p:extLst>
      <p:ext uri="{BB962C8B-B14F-4D97-AF65-F5344CB8AC3E}">
        <p14:creationId xmlns:p14="http://schemas.microsoft.com/office/powerpoint/2010/main" val="703044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715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le 1">
            <a:extLst>
              <a:ext uri="{FF2B5EF4-FFF2-40B4-BE49-F238E27FC236}">
                <a16:creationId xmlns:a16="http://schemas.microsoft.com/office/drawing/2014/main" id="{CE0ED7C5-EF4C-9A40-B036-2B049F7CBABC}"/>
              </a:ext>
            </a:extLst>
          </p:cNvPr>
          <p:cNvSpPr>
            <a:spLocks noGrp="1"/>
          </p:cNvSpPr>
          <p:nvPr>
            <p:ph type="title"/>
          </p:nvPr>
        </p:nvSpPr>
        <p:spPr>
          <a:xfrm>
            <a:off x="480059" y="1711367"/>
            <a:ext cx="2751871" cy="2300082"/>
          </a:xfrm>
        </p:spPr>
        <p:txBody>
          <a:bodyPr>
            <a:normAutofit/>
          </a:bodyPr>
          <a:lstStyle/>
          <a:p>
            <a:r>
              <a:rPr lang="en-US">
                <a:solidFill>
                  <a:srgbClr val="FFFFFF"/>
                </a:solidFill>
              </a:rPr>
              <a:t>SHOWCASE YOUR BRAND</a:t>
            </a:r>
          </a:p>
        </p:txBody>
      </p:sp>
      <p:pic>
        <p:nvPicPr>
          <p:cNvPr id="10" name="Content Placeholder 9">
            <a:extLst>
              <a:ext uri="{FF2B5EF4-FFF2-40B4-BE49-F238E27FC236}">
                <a16:creationId xmlns:a16="http://schemas.microsoft.com/office/drawing/2014/main" id="{53AFF63B-213F-2C46-BC94-B70ECDA272AB}"/>
              </a:ext>
            </a:extLst>
          </p:cNvPr>
          <p:cNvPicPr>
            <a:picLocks noGrp="1" noChangeAspect="1"/>
          </p:cNvPicPr>
          <p:nvPr>
            <p:ph idx="1"/>
          </p:nvPr>
        </p:nvPicPr>
        <p:blipFill>
          <a:blip r:embed="rId4"/>
          <a:stretch>
            <a:fillRect/>
          </a:stretch>
        </p:blipFill>
        <p:spPr>
          <a:xfrm>
            <a:off x="4567238" y="1728639"/>
            <a:ext cx="3979862" cy="2238672"/>
          </a:xfrm>
        </p:spPr>
      </p:pic>
    </p:spTree>
    <p:extLst>
      <p:ext uri="{BB962C8B-B14F-4D97-AF65-F5344CB8AC3E}">
        <p14:creationId xmlns:p14="http://schemas.microsoft.com/office/powerpoint/2010/main" val="716797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7479" y="0"/>
            <a:ext cx="4816290" cy="5715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9144000" cy="5715000"/>
          </a:xfrm>
          <a:prstGeom prst="rect">
            <a:avLst/>
          </a:prstGeom>
        </p:spPr>
      </p:pic>
      <p:sp>
        <p:nvSpPr>
          <p:cNvPr id="2" name="Title 1">
            <a:extLst>
              <a:ext uri="{FF2B5EF4-FFF2-40B4-BE49-F238E27FC236}">
                <a16:creationId xmlns:a16="http://schemas.microsoft.com/office/drawing/2014/main" id="{18FA97EE-CF80-9B4C-BDA0-8A527FC74BE1}"/>
              </a:ext>
            </a:extLst>
          </p:cNvPr>
          <p:cNvSpPr>
            <a:spLocks noGrp="1"/>
          </p:cNvSpPr>
          <p:nvPr>
            <p:ph type="title"/>
          </p:nvPr>
        </p:nvSpPr>
        <p:spPr>
          <a:xfrm>
            <a:off x="603363" y="3101646"/>
            <a:ext cx="3604497" cy="1535810"/>
          </a:xfrm>
        </p:spPr>
        <p:txBody>
          <a:bodyPr vert="horz" lIns="91440" tIns="45720" rIns="91440" bIns="45720" rtlCol="0" anchor="t">
            <a:noAutofit/>
          </a:bodyPr>
          <a:lstStyle/>
          <a:p>
            <a:pPr defTabSz="914400"/>
            <a:r>
              <a:rPr lang="en-US" sz="4000" b="1" kern="1200">
                <a:latin typeface="+mj-lt"/>
                <a:ea typeface="+mj-ea"/>
                <a:cs typeface="+mj-cs"/>
              </a:rPr>
              <a:t>HOW DO YOU LEVERAGE SOCIAL MEDIA?</a:t>
            </a:r>
          </a:p>
        </p:txBody>
      </p:sp>
      <p:sp>
        <p:nvSpPr>
          <p:cNvPr id="14"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5340" y="484299"/>
            <a:ext cx="4098660" cy="523070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Blog">
            <a:extLst>
              <a:ext uri="{FF2B5EF4-FFF2-40B4-BE49-F238E27FC236}">
                <a16:creationId xmlns:a16="http://schemas.microsoft.com/office/drawing/2014/main" id="{7D047FFA-0680-449B-A83E-942E2B2819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2327" y="1685339"/>
            <a:ext cx="3106320" cy="3106320"/>
          </a:xfrm>
          <a:prstGeom prst="rect">
            <a:avLst/>
          </a:prstGeom>
        </p:spPr>
      </p:pic>
    </p:spTree>
    <p:extLst>
      <p:ext uri="{BB962C8B-B14F-4D97-AF65-F5344CB8AC3E}">
        <p14:creationId xmlns:p14="http://schemas.microsoft.com/office/powerpoint/2010/main" val="2993349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439A68-2248-344F-B252-8C9614B812ED}"/>
              </a:ext>
            </a:extLst>
          </p:cNvPr>
          <p:cNvSpPr>
            <a:spLocks noGrp="1"/>
          </p:cNvSpPr>
          <p:nvPr>
            <p:ph idx="1"/>
          </p:nvPr>
        </p:nvSpPr>
        <p:spPr>
          <a:xfrm>
            <a:off x="586093" y="1637924"/>
            <a:ext cx="3985907" cy="2813267"/>
          </a:xfrm>
        </p:spPr>
        <p:txBody>
          <a:bodyPr anchor="t">
            <a:normAutofit/>
          </a:bodyPr>
          <a:lstStyle/>
          <a:p>
            <a:pPr marL="0" indent="0" algn="r">
              <a:buNone/>
            </a:pPr>
            <a:r>
              <a:rPr lang="en-US" sz="2000">
                <a:solidFill>
                  <a:srgbClr val="195CB3"/>
                </a:solidFill>
              </a:rPr>
              <a:t>“These days, brands are media companies.”</a:t>
            </a:r>
          </a:p>
          <a:p>
            <a:pPr marL="0" indent="0" algn="r">
              <a:buNone/>
            </a:pPr>
            <a:r>
              <a:rPr lang="en-US" sz="2000">
                <a:solidFill>
                  <a:srgbClr val="195CB3"/>
                </a:solidFill>
              </a:rPr>
              <a:t>					~Randi Zuckerberg, Facebook</a:t>
            </a:r>
          </a:p>
          <a:p>
            <a:pPr marL="0" indent="0" algn="r">
              <a:buNone/>
            </a:pPr>
            <a:endParaRPr lang="en-US" sz="2000">
              <a:solidFill>
                <a:srgbClr val="195CB3"/>
              </a:solidFill>
            </a:endParaRPr>
          </a:p>
          <a:p>
            <a:pPr marL="0" indent="0" algn="r">
              <a:buNone/>
            </a:pPr>
            <a:r>
              <a:rPr lang="en-US" sz="2000">
                <a:solidFill>
                  <a:srgbClr val="195CB3"/>
                </a:solidFill>
              </a:rPr>
              <a:t>(We’d make this argument for personal brand, as well) </a:t>
            </a:r>
          </a:p>
          <a:p>
            <a:pPr marL="0" indent="0" algn="r">
              <a:buNone/>
            </a:pPr>
            <a:endParaRPr lang="en-US" sz="2000">
              <a:solidFill>
                <a:srgbClr val="195CB3"/>
              </a:solidFill>
            </a:endParaRPr>
          </a:p>
          <a:p>
            <a:endParaRPr lang="en-US" sz="1400"/>
          </a:p>
        </p:txBody>
      </p:sp>
      <p:sp>
        <p:nvSpPr>
          <p:cNvPr id="17"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7085" y="-1673"/>
            <a:ext cx="4206915" cy="486689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D5949FC-707E-254C-8777-E8E31716D852}"/>
              </a:ext>
            </a:extLst>
          </p:cNvPr>
          <p:cNvPicPr>
            <a:picLocks noChangeAspect="1"/>
          </p:cNvPicPr>
          <p:nvPr/>
        </p:nvPicPr>
        <p:blipFill>
          <a:blip r:embed="rId3"/>
          <a:stretch>
            <a:fillRect/>
          </a:stretch>
        </p:blipFill>
        <p:spPr>
          <a:xfrm>
            <a:off x="5138253" y="-3954"/>
            <a:ext cx="4206915" cy="4206915"/>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790758342"/>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E56F3-290C-4D42-87FA-884BD30AEF60}"/>
              </a:ext>
            </a:extLst>
          </p:cNvPr>
          <p:cNvSpPr>
            <a:spLocks noGrp="1"/>
          </p:cNvSpPr>
          <p:nvPr>
            <p:ph type="title"/>
          </p:nvPr>
        </p:nvSpPr>
        <p:spPr/>
        <p:txBody>
          <a:bodyPr/>
          <a:lstStyle/>
          <a:p>
            <a:r>
              <a:rPr lang="en-US"/>
              <a:t>Strategy</a:t>
            </a:r>
          </a:p>
        </p:txBody>
      </p:sp>
      <p:sp>
        <p:nvSpPr>
          <p:cNvPr id="3" name="Content Placeholder 2">
            <a:extLst>
              <a:ext uri="{FF2B5EF4-FFF2-40B4-BE49-F238E27FC236}">
                <a16:creationId xmlns:a16="http://schemas.microsoft.com/office/drawing/2014/main" id="{65761327-2F82-A546-848F-032C24615DF6}"/>
              </a:ext>
            </a:extLst>
          </p:cNvPr>
          <p:cNvSpPr>
            <a:spLocks noGrp="1"/>
          </p:cNvSpPr>
          <p:nvPr>
            <p:ph idx="1"/>
          </p:nvPr>
        </p:nvSpPr>
        <p:spPr>
          <a:xfrm>
            <a:off x="414528" y="1780032"/>
            <a:ext cx="8455533" cy="3683507"/>
          </a:xfrm>
        </p:spPr>
        <p:txBody>
          <a:bodyPr vert="horz" lIns="91440" tIns="45720" rIns="91440" bIns="45720" rtlCol="0" anchor="t">
            <a:normAutofit fontScale="85000" lnSpcReduction="20000"/>
          </a:bodyPr>
          <a:lstStyle/>
          <a:p>
            <a:pPr marL="0" indent="0">
              <a:buNone/>
            </a:pPr>
            <a:r>
              <a:rPr lang="en-US">
                <a:solidFill>
                  <a:srgbClr val="195CB3"/>
                </a:solidFill>
                <a:latin typeface="Arial"/>
                <a:cs typeface="Arial"/>
              </a:rPr>
              <a:t>Do something that feels scarce. Stay on brand.</a:t>
            </a:r>
          </a:p>
          <a:p>
            <a:pPr marL="0" indent="0">
              <a:buNone/>
            </a:pPr>
            <a:endParaRPr lang="en-US">
              <a:solidFill>
                <a:srgbClr val="195CB3"/>
              </a:solidFill>
            </a:endParaRPr>
          </a:p>
          <a:p>
            <a:pPr marL="0" indent="0">
              <a:buNone/>
            </a:pPr>
            <a:r>
              <a:rPr lang="en-US">
                <a:solidFill>
                  <a:srgbClr val="195CB3"/>
                </a:solidFill>
                <a:latin typeface="Arial"/>
                <a:cs typeface="Arial"/>
              </a:rPr>
              <a:t>Reduce, reuse, recycle content. </a:t>
            </a:r>
            <a:endParaRPr lang="en-US">
              <a:solidFill>
                <a:srgbClr val="195CB3"/>
              </a:solidFill>
            </a:endParaRPr>
          </a:p>
          <a:p>
            <a:pPr marL="0" indent="0">
              <a:buNone/>
            </a:pPr>
            <a:endParaRPr lang="en-US">
              <a:solidFill>
                <a:srgbClr val="195CB3"/>
              </a:solidFill>
            </a:endParaRPr>
          </a:p>
          <a:p>
            <a:pPr marL="0" indent="0">
              <a:buNone/>
            </a:pPr>
            <a:r>
              <a:rPr lang="en-US">
                <a:solidFill>
                  <a:srgbClr val="195CB3"/>
                </a:solidFill>
                <a:latin typeface="Arial"/>
                <a:cs typeface="Arial"/>
              </a:rPr>
              <a:t>Alternate between sharing and posting original content</a:t>
            </a:r>
          </a:p>
          <a:p>
            <a:pPr marL="0" indent="0">
              <a:buNone/>
            </a:pPr>
            <a:endParaRPr lang="en-US">
              <a:solidFill>
                <a:srgbClr val="195CB3"/>
              </a:solidFill>
            </a:endParaRPr>
          </a:p>
          <a:p>
            <a:pPr marL="0" indent="0">
              <a:buNone/>
            </a:pPr>
            <a:r>
              <a:rPr lang="en-US">
                <a:solidFill>
                  <a:srgbClr val="195CB3"/>
                </a:solidFill>
                <a:latin typeface="Arial"/>
                <a:cs typeface="Arial"/>
              </a:rPr>
              <a:t>Establish authority by sharing relevant content to your brand and adding a quote or comment (the more content you author, the more you’ll show up in Google searches)</a:t>
            </a:r>
          </a:p>
          <a:p>
            <a:pPr marL="0" indent="0">
              <a:buNone/>
            </a:pPr>
            <a:endParaRPr lang="en-US">
              <a:solidFill>
                <a:srgbClr val="195CB3"/>
              </a:solidFill>
            </a:endParaRPr>
          </a:p>
          <a:p>
            <a:pPr marL="0" indent="0">
              <a:buNone/>
            </a:pPr>
            <a:r>
              <a:rPr lang="en-US">
                <a:solidFill>
                  <a:srgbClr val="195CB3"/>
                </a:solidFill>
                <a:latin typeface="Arial"/>
                <a:cs typeface="Arial"/>
              </a:rPr>
              <a:t>Try new things on social! The next time Facebook or Instagram launches something new, make it your point to be on the platform. (Except Instagram TV… it’s not going to happen)</a:t>
            </a:r>
            <a:endParaRPr lang="en-US">
              <a:latin typeface="Arial"/>
              <a:cs typeface="Arial"/>
            </a:endParaRPr>
          </a:p>
        </p:txBody>
      </p:sp>
    </p:spTree>
    <p:extLst>
      <p:ext uri="{BB962C8B-B14F-4D97-AF65-F5344CB8AC3E}">
        <p14:creationId xmlns:p14="http://schemas.microsoft.com/office/powerpoint/2010/main" val="1636433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E56F3-290C-4D42-87FA-884BD30AEF60}"/>
              </a:ext>
            </a:extLst>
          </p:cNvPr>
          <p:cNvSpPr>
            <a:spLocks noGrp="1"/>
          </p:cNvSpPr>
          <p:nvPr>
            <p:ph type="title"/>
          </p:nvPr>
        </p:nvSpPr>
        <p:spPr/>
        <p:txBody>
          <a:bodyPr/>
          <a:lstStyle/>
          <a:p>
            <a:r>
              <a:rPr lang="en-US"/>
              <a:t>DON’T FORGET…</a:t>
            </a:r>
          </a:p>
        </p:txBody>
      </p:sp>
      <p:sp>
        <p:nvSpPr>
          <p:cNvPr id="3" name="Content Placeholder 2">
            <a:extLst>
              <a:ext uri="{FF2B5EF4-FFF2-40B4-BE49-F238E27FC236}">
                <a16:creationId xmlns:a16="http://schemas.microsoft.com/office/drawing/2014/main" id="{65761327-2F82-A546-848F-032C24615DF6}"/>
              </a:ext>
            </a:extLst>
          </p:cNvPr>
          <p:cNvSpPr>
            <a:spLocks noGrp="1"/>
          </p:cNvSpPr>
          <p:nvPr>
            <p:ph idx="1"/>
          </p:nvPr>
        </p:nvSpPr>
        <p:spPr/>
        <p:txBody>
          <a:bodyPr/>
          <a:lstStyle/>
          <a:p>
            <a:pPr marL="0" indent="0">
              <a:buNone/>
            </a:pPr>
            <a:r>
              <a:rPr lang="en-US">
                <a:solidFill>
                  <a:srgbClr val="195CB3"/>
                </a:solidFill>
              </a:rPr>
              <a:t>DID YOUR AUDIENCE INCLUDE TIME TRAVELERS?</a:t>
            </a:r>
          </a:p>
          <a:p>
            <a:endParaRPr lang="en-US">
              <a:solidFill>
                <a:srgbClr val="195CB3"/>
              </a:solidFill>
            </a:endParaRPr>
          </a:p>
          <a:p>
            <a:pPr marL="0" indent="0">
              <a:buNone/>
            </a:pPr>
            <a:r>
              <a:rPr lang="en-US">
                <a:solidFill>
                  <a:srgbClr val="195CB3"/>
                </a:solidFill>
              </a:rPr>
              <a:t>Future hiring committees, employers, colleagues, students, policy makers, </a:t>
            </a:r>
            <a:r>
              <a:rPr lang="en-US" err="1">
                <a:solidFill>
                  <a:srgbClr val="195CB3"/>
                </a:solidFill>
              </a:rPr>
              <a:t>etc</a:t>
            </a:r>
            <a:r>
              <a:rPr lang="en-US">
                <a:solidFill>
                  <a:srgbClr val="195CB3"/>
                </a:solidFill>
              </a:rPr>
              <a:t>….</a:t>
            </a:r>
          </a:p>
          <a:p>
            <a:pPr marL="0" indent="0">
              <a:buNone/>
            </a:pPr>
            <a:endParaRPr lang="en-US">
              <a:solidFill>
                <a:srgbClr val="195CB3"/>
              </a:solidFill>
            </a:endParaRPr>
          </a:p>
          <a:p>
            <a:pPr marL="0" indent="0">
              <a:buNone/>
            </a:pPr>
            <a:r>
              <a:rPr lang="en-US">
                <a:solidFill>
                  <a:srgbClr val="195CB3"/>
                </a:solidFill>
              </a:rPr>
              <a:t>Social media audience &gt; target audience</a:t>
            </a:r>
          </a:p>
        </p:txBody>
      </p:sp>
    </p:spTree>
    <p:extLst>
      <p:ext uri="{BB962C8B-B14F-4D97-AF65-F5344CB8AC3E}">
        <p14:creationId xmlns:p14="http://schemas.microsoft.com/office/powerpoint/2010/main" val="1629502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600B0-2210-8C45-9C69-73647DBD18C4}"/>
              </a:ext>
            </a:extLst>
          </p:cNvPr>
          <p:cNvSpPr>
            <a:spLocks noGrp="1"/>
          </p:cNvSpPr>
          <p:nvPr>
            <p:ph type="title"/>
          </p:nvPr>
        </p:nvSpPr>
        <p:spPr/>
        <p:txBody>
          <a:bodyPr/>
          <a:lstStyle/>
          <a:p>
            <a:r>
              <a:rPr lang="en-US"/>
              <a:t>CONSTRUCTING A PERSONA</a:t>
            </a:r>
          </a:p>
        </p:txBody>
      </p:sp>
      <p:sp>
        <p:nvSpPr>
          <p:cNvPr id="3" name="Content Placeholder 2">
            <a:extLst>
              <a:ext uri="{FF2B5EF4-FFF2-40B4-BE49-F238E27FC236}">
                <a16:creationId xmlns:a16="http://schemas.microsoft.com/office/drawing/2014/main" id="{96F9FDC3-BFBC-DE41-9D6F-543515B2C981}"/>
              </a:ext>
            </a:extLst>
          </p:cNvPr>
          <p:cNvSpPr>
            <a:spLocks noGrp="1"/>
          </p:cNvSpPr>
          <p:nvPr>
            <p:ph idx="1"/>
          </p:nvPr>
        </p:nvSpPr>
        <p:spPr/>
        <p:txBody>
          <a:bodyPr/>
          <a:lstStyle/>
          <a:p>
            <a:r>
              <a:rPr lang="en-US">
                <a:solidFill>
                  <a:srgbClr val="195CB3"/>
                </a:solidFill>
              </a:rPr>
              <a:t>Treat your social media personality like an audience who also happens to have your CV….</a:t>
            </a:r>
          </a:p>
        </p:txBody>
      </p:sp>
    </p:spTree>
    <p:extLst>
      <p:ext uri="{BB962C8B-B14F-4D97-AF65-F5344CB8AC3E}">
        <p14:creationId xmlns:p14="http://schemas.microsoft.com/office/powerpoint/2010/main" val="2728417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847F6-AE14-7842-A151-B07D98A53E82}"/>
              </a:ext>
            </a:extLst>
          </p:cNvPr>
          <p:cNvSpPr>
            <a:spLocks noGrp="1"/>
          </p:cNvSpPr>
          <p:nvPr>
            <p:ph type="title"/>
          </p:nvPr>
        </p:nvSpPr>
        <p:spPr>
          <a:xfrm>
            <a:off x="571500" y="1002552"/>
            <a:ext cx="3985902" cy="1104636"/>
          </a:xfrm>
        </p:spPr>
        <p:txBody>
          <a:bodyPr>
            <a:normAutofit fontScale="90000"/>
          </a:bodyPr>
          <a:lstStyle/>
          <a:p>
            <a:r>
              <a:rPr lang="en-US"/>
              <a:t>EXERCISE: What business are you really in?</a:t>
            </a:r>
          </a:p>
        </p:txBody>
      </p:sp>
      <p:sp>
        <p:nvSpPr>
          <p:cNvPr id="3" name="Content Placeholder 2">
            <a:extLst>
              <a:ext uri="{FF2B5EF4-FFF2-40B4-BE49-F238E27FC236}">
                <a16:creationId xmlns:a16="http://schemas.microsoft.com/office/drawing/2014/main" id="{D7995882-2BD6-2441-9CB8-AF3C89739063}"/>
              </a:ext>
            </a:extLst>
          </p:cNvPr>
          <p:cNvSpPr>
            <a:spLocks noGrp="1"/>
          </p:cNvSpPr>
          <p:nvPr>
            <p:ph idx="1"/>
          </p:nvPr>
        </p:nvSpPr>
        <p:spPr>
          <a:xfrm>
            <a:off x="571500" y="2112097"/>
            <a:ext cx="3985907" cy="2813267"/>
          </a:xfrm>
        </p:spPr>
        <p:txBody>
          <a:bodyPr anchor="t">
            <a:noAutofit/>
          </a:bodyPr>
          <a:lstStyle/>
          <a:p>
            <a:endParaRPr lang="en-US" sz="1400">
              <a:solidFill>
                <a:srgbClr val="195CB3"/>
              </a:solidFill>
            </a:endParaRPr>
          </a:p>
          <a:p>
            <a:r>
              <a:rPr lang="en-US" sz="1400">
                <a:solidFill>
                  <a:srgbClr val="195CB3"/>
                </a:solidFill>
                <a:latin typeface="Arial"/>
                <a:cs typeface="Arial"/>
              </a:rPr>
              <a:t>What would someone pay you $100/hour to tell/teach/inform them about?</a:t>
            </a:r>
          </a:p>
          <a:p>
            <a:r>
              <a:rPr lang="en-US" sz="1400">
                <a:solidFill>
                  <a:srgbClr val="195CB3"/>
                </a:solidFill>
                <a:latin typeface="Arial"/>
                <a:cs typeface="Arial"/>
              </a:rPr>
              <a:t>What are you repeatedly telling/showing/explaining to your clients? What do they want more of from you? What are they always asking for?</a:t>
            </a:r>
          </a:p>
          <a:p>
            <a:r>
              <a:rPr lang="en-US" sz="1400">
                <a:solidFill>
                  <a:srgbClr val="195CB3"/>
                </a:solidFill>
                <a:latin typeface="Arial"/>
                <a:cs typeface="Arial"/>
              </a:rPr>
              <a:t>What do you know about? What’s your knowledge base? What do you know that other people don’t?</a:t>
            </a:r>
          </a:p>
          <a:p>
            <a:r>
              <a:rPr lang="en-US" sz="1400">
                <a:solidFill>
                  <a:srgbClr val="195CB3"/>
                </a:solidFill>
                <a:latin typeface="Arial"/>
                <a:cs typeface="Arial"/>
              </a:rPr>
              <a:t>How does your service/offering/product make people feel? What problem does it solve, or what state does it create?</a:t>
            </a:r>
          </a:p>
          <a:p>
            <a:pPr marL="0" indent="0">
              <a:buNone/>
            </a:pPr>
            <a:r>
              <a:rPr lang="en-US" sz="1100">
                <a:solidFill>
                  <a:srgbClr val="195CB3"/>
                </a:solidFill>
                <a:latin typeface="Arial"/>
                <a:cs typeface="Arial"/>
              </a:rPr>
              <a:t>Source; Danielle Laporte, The Fire Starter Sessions</a:t>
            </a:r>
            <a:endParaRPr lang="en-US" sz="1100">
              <a:latin typeface="Arial"/>
              <a:cs typeface="Arial"/>
            </a:endParaRP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7085" y="-1673"/>
            <a:ext cx="4206915" cy="486689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2605" y="-1"/>
            <a:ext cx="4081395" cy="4712449"/>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Light Bulb and Gear">
            <a:extLst>
              <a:ext uri="{FF2B5EF4-FFF2-40B4-BE49-F238E27FC236}">
                <a16:creationId xmlns:a16="http://schemas.microsoft.com/office/drawing/2014/main" id="{8251562A-F761-4F66-962B-9C8B922C4B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13042" y="694034"/>
            <a:ext cx="2847593" cy="2847593"/>
          </a:xfrm>
          <a:prstGeom prst="rect">
            <a:avLst/>
          </a:prstGeom>
        </p:spPr>
      </p:pic>
      <p:sp>
        <p:nvSpPr>
          <p:cNvPr id="4" name="TextBox 3">
            <a:extLst>
              <a:ext uri="{FF2B5EF4-FFF2-40B4-BE49-F238E27FC236}">
                <a16:creationId xmlns:a16="http://schemas.microsoft.com/office/drawing/2014/main" id="{3D503403-5510-704F-AFA5-9ECA088AC917}"/>
              </a:ext>
            </a:extLst>
          </p:cNvPr>
          <p:cNvSpPr txBox="1"/>
          <p:nvPr/>
        </p:nvSpPr>
        <p:spPr>
          <a:xfrm>
            <a:off x="9743846" y="2231136"/>
            <a:ext cx="184731" cy="308418"/>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848782701"/>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439A68-2248-344F-B252-8C9614B812ED}"/>
              </a:ext>
            </a:extLst>
          </p:cNvPr>
          <p:cNvSpPr>
            <a:spLocks noGrp="1"/>
          </p:cNvSpPr>
          <p:nvPr>
            <p:ph idx="1"/>
          </p:nvPr>
        </p:nvSpPr>
        <p:spPr>
          <a:xfrm>
            <a:off x="586093" y="1637924"/>
            <a:ext cx="3985907" cy="2813267"/>
          </a:xfrm>
        </p:spPr>
        <p:txBody>
          <a:bodyPr anchor="t">
            <a:normAutofit/>
          </a:bodyPr>
          <a:lstStyle/>
          <a:p>
            <a:pPr marL="0" indent="0" algn="r">
              <a:buNone/>
            </a:pPr>
            <a:r>
              <a:rPr lang="en-US" sz="2000">
                <a:solidFill>
                  <a:srgbClr val="195CB3"/>
                </a:solidFill>
              </a:rPr>
              <a:t>“</a:t>
            </a:r>
            <a:r>
              <a:rPr lang="en-US">
                <a:solidFill>
                  <a:srgbClr val="195CB3"/>
                </a:solidFill>
              </a:rPr>
              <a:t>Instagram Marketing is an </a:t>
            </a:r>
            <a:r>
              <a:rPr lang="en-US" b="1">
                <a:solidFill>
                  <a:srgbClr val="FEB712"/>
                </a:solidFill>
              </a:rPr>
              <a:t>interactive experience </a:t>
            </a:r>
            <a:r>
              <a:rPr lang="en-US">
                <a:solidFill>
                  <a:srgbClr val="195CB3"/>
                </a:solidFill>
              </a:rPr>
              <a:t>of your brand that is </a:t>
            </a:r>
            <a:r>
              <a:rPr lang="en-US" b="1">
                <a:solidFill>
                  <a:srgbClr val="FEB712"/>
                </a:solidFill>
              </a:rPr>
              <a:t>creatively presented </a:t>
            </a:r>
            <a:r>
              <a:rPr lang="en-US">
                <a:solidFill>
                  <a:srgbClr val="195CB3"/>
                </a:solidFill>
              </a:rPr>
              <a:t>and strategically planned in order to </a:t>
            </a:r>
            <a:r>
              <a:rPr lang="en-US" b="1">
                <a:solidFill>
                  <a:srgbClr val="FEB712"/>
                </a:solidFill>
              </a:rPr>
              <a:t>build a relationship</a:t>
            </a:r>
            <a:r>
              <a:rPr lang="en-US">
                <a:solidFill>
                  <a:srgbClr val="195CB3"/>
                </a:solidFill>
              </a:rPr>
              <a:t> with your audience.”</a:t>
            </a:r>
          </a:p>
          <a:p>
            <a:pPr marL="0" indent="0" algn="r">
              <a:buNone/>
            </a:pPr>
            <a:r>
              <a:rPr lang="en-US" sz="2000">
                <a:solidFill>
                  <a:srgbClr val="195CB3"/>
                </a:solidFill>
              </a:rPr>
              <a:t>		~Quinn Tempest, Instagram influencer</a:t>
            </a:r>
          </a:p>
          <a:p>
            <a:pPr marL="0" indent="0" algn="r">
              <a:buNone/>
            </a:pPr>
            <a:endParaRPr lang="en-US" sz="2000">
              <a:solidFill>
                <a:srgbClr val="195CB3"/>
              </a:solidFill>
            </a:endParaRPr>
          </a:p>
          <a:p>
            <a:pPr marL="0" indent="0" algn="r">
              <a:buNone/>
            </a:pPr>
            <a:endParaRPr lang="en-US" sz="2000">
              <a:solidFill>
                <a:srgbClr val="195CB3"/>
              </a:solidFill>
            </a:endParaRPr>
          </a:p>
          <a:p>
            <a:endParaRPr lang="en-US" sz="1400"/>
          </a:p>
        </p:txBody>
      </p:sp>
      <p:sp>
        <p:nvSpPr>
          <p:cNvPr id="17"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7085" y="-1673"/>
            <a:ext cx="4206915" cy="486689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D5949FC-707E-254C-8777-E8E31716D852}"/>
              </a:ext>
            </a:extLst>
          </p:cNvPr>
          <p:cNvPicPr>
            <a:picLocks noChangeAspect="1"/>
          </p:cNvPicPr>
          <p:nvPr/>
        </p:nvPicPr>
        <p:blipFill>
          <a:blip r:embed="rId3"/>
          <a:stretch>
            <a:fillRect/>
          </a:stretch>
        </p:blipFill>
        <p:spPr>
          <a:xfrm>
            <a:off x="4937085" y="360508"/>
            <a:ext cx="4206915" cy="4136358"/>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973899540"/>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715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6" name="Title 5"/>
          <p:cNvSpPr>
            <a:spLocks noGrp="1"/>
          </p:cNvSpPr>
          <p:nvPr>
            <p:ph type="title"/>
          </p:nvPr>
        </p:nvSpPr>
        <p:spPr>
          <a:xfrm>
            <a:off x="480059" y="1711367"/>
            <a:ext cx="2751871" cy="2300082"/>
          </a:xfrm>
        </p:spPr>
        <p:txBody>
          <a:bodyPr>
            <a:normAutofit/>
          </a:bodyPr>
          <a:lstStyle/>
          <a:p>
            <a:r>
              <a:rPr lang="en-US" b="1">
                <a:solidFill>
                  <a:srgbClr val="FFFFFF"/>
                </a:solidFill>
                <a:latin typeface="Roboto" panose="02000000000000000000" pitchFamily="2" charset="0"/>
                <a:ea typeface="Roboto" panose="02000000000000000000" pitchFamily="2" charset="0"/>
              </a:rPr>
              <a:t>WHAT IS A PERSONAL BRAND?</a:t>
            </a:r>
          </a:p>
        </p:txBody>
      </p:sp>
      <p:sp>
        <p:nvSpPr>
          <p:cNvPr id="7" name="Content Placeholder 6"/>
          <p:cNvSpPr>
            <a:spLocks noGrp="1"/>
          </p:cNvSpPr>
          <p:nvPr>
            <p:ph idx="1"/>
          </p:nvPr>
        </p:nvSpPr>
        <p:spPr>
          <a:xfrm>
            <a:off x="4567930" y="668221"/>
            <a:ext cx="3979563" cy="4358862"/>
          </a:xfrm>
        </p:spPr>
        <p:txBody>
          <a:bodyPr anchor="ctr">
            <a:normAutofit/>
          </a:bodyPr>
          <a:lstStyle/>
          <a:p>
            <a:pPr marL="0" indent="0" algn="r">
              <a:buNone/>
            </a:pPr>
            <a:r>
              <a:rPr lang="en-US" sz="1900">
                <a:solidFill>
                  <a:schemeClr val="tx1">
                    <a:lumMod val="65000"/>
                    <a:lumOff val="35000"/>
                  </a:schemeClr>
                </a:solidFill>
              </a:rPr>
              <a:t>Personal branding is a popular buzz word, but what does it really mean?</a:t>
            </a:r>
          </a:p>
          <a:p>
            <a:pPr marL="0" indent="0">
              <a:buNone/>
            </a:pPr>
            <a:endParaRPr lang="en-US" sz="1900">
              <a:solidFill>
                <a:srgbClr val="00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03012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715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le 1">
            <a:extLst>
              <a:ext uri="{FF2B5EF4-FFF2-40B4-BE49-F238E27FC236}">
                <a16:creationId xmlns:a16="http://schemas.microsoft.com/office/drawing/2014/main" id="{2666CFBA-D8A0-EE4C-9C61-A61B82583FC0}"/>
              </a:ext>
            </a:extLst>
          </p:cNvPr>
          <p:cNvSpPr>
            <a:spLocks noGrp="1"/>
          </p:cNvSpPr>
          <p:nvPr>
            <p:ph type="title"/>
          </p:nvPr>
        </p:nvSpPr>
        <p:spPr>
          <a:xfrm>
            <a:off x="480059" y="1711367"/>
            <a:ext cx="2751871" cy="2300082"/>
          </a:xfrm>
        </p:spPr>
        <p:txBody>
          <a:bodyPr>
            <a:normAutofit/>
          </a:bodyPr>
          <a:lstStyle/>
          <a:p>
            <a:r>
              <a:rPr lang="en-US" sz="3100">
                <a:solidFill>
                  <a:srgbClr val="FFFFFF"/>
                </a:solidFill>
              </a:rPr>
              <a:t>How can I use Instagram to build my brand?</a:t>
            </a:r>
          </a:p>
        </p:txBody>
      </p:sp>
      <p:sp>
        <p:nvSpPr>
          <p:cNvPr id="3" name="Content Placeholder 2">
            <a:extLst>
              <a:ext uri="{FF2B5EF4-FFF2-40B4-BE49-F238E27FC236}">
                <a16:creationId xmlns:a16="http://schemas.microsoft.com/office/drawing/2014/main" id="{1519789E-7982-F645-9141-0BC1BDFE5F96}"/>
              </a:ext>
            </a:extLst>
          </p:cNvPr>
          <p:cNvSpPr>
            <a:spLocks noGrp="1"/>
          </p:cNvSpPr>
          <p:nvPr>
            <p:ph idx="1"/>
          </p:nvPr>
        </p:nvSpPr>
        <p:spPr>
          <a:xfrm>
            <a:off x="4567930" y="668221"/>
            <a:ext cx="4344958" cy="4358862"/>
          </a:xfrm>
        </p:spPr>
        <p:txBody>
          <a:bodyPr anchor="ctr">
            <a:normAutofit fontScale="92500" lnSpcReduction="20000"/>
          </a:bodyPr>
          <a:lstStyle/>
          <a:p>
            <a:pPr marL="0" indent="0">
              <a:buNone/>
            </a:pPr>
            <a:r>
              <a:rPr lang="en-US" sz="1900">
                <a:solidFill>
                  <a:srgbClr val="000000"/>
                </a:solidFill>
                <a:latin typeface="Arial"/>
                <a:cs typeface="Arial"/>
              </a:rPr>
              <a:t>Your feed on Instagram is your landing page and should give our audience a quick glimpse at your brand.</a:t>
            </a:r>
          </a:p>
          <a:p>
            <a:pPr marL="0" indent="0">
              <a:buNone/>
            </a:pPr>
            <a:endParaRPr lang="en-US" sz="1900">
              <a:solidFill>
                <a:srgbClr val="000000"/>
              </a:solidFill>
            </a:endParaRPr>
          </a:p>
          <a:p>
            <a:pPr marL="0" indent="0">
              <a:buNone/>
            </a:pPr>
            <a:r>
              <a:rPr lang="en-US" sz="1900">
                <a:solidFill>
                  <a:srgbClr val="000000"/>
                </a:solidFill>
                <a:latin typeface="Arial"/>
                <a:cs typeface="Arial"/>
              </a:rPr>
              <a:t>Use Instagram Stories to share authentic, real-time captures of your brand. </a:t>
            </a:r>
          </a:p>
          <a:p>
            <a:pPr marL="0" indent="0">
              <a:buNone/>
            </a:pPr>
            <a:endParaRPr lang="en-US" sz="1900">
              <a:solidFill>
                <a:srgbClr val="000000"/>
              </a:solidFill>
            </a:endParaRPr>
          </a:p>
          <a:p>
            <a:pPr marL="0" indent="0">
              <a:buNone/>
            </a:pPr>
            <a:r>
              <a:rPr lang="en-US" sz="1900">
                <a:solidFill>
                  <a:srgbClr val="000000"/>
                </a:solidFill>
                <a:latin typeface="Arial"/>
                <a:cs typeface="Arial"/>
              </a:rPr>
              <a:t>Use Stories to create a personal, behind-the-scenes feel.</a:t>
            </a:r>
          </a:p>
          <a:p>
            <a:pPr marL="0" indent="0">
              <a:buNone/>
            </a:pPr>
            <a:endParaRPr lang="en-US" sz="1900">
              <a:solidFill>
                <a:srgbClr val="000000"/>
              </a:solidFill>
            </a:endParaRPr>
          </a:p>
          <a:p>
            <a:pPr marL="0" indent="0">
              <a:buNone/>
            </a:pPr>
            <a:r>
              <a:rPr lang="en-US" sz="1900">
                <a:solidFill>
                  <a:srgbClr val="000000"/>
                </a:solidFill>
                <a:latin typeface="Arial"/>
                <a:cs typeface="Arial"/>
              </a:rPr>
              <a:t>½ of all Instagram users are on Stories daily. </a:t>
            </a:r>
            <a:endParaRPr lang="en-US" sz="1900">
              <a:solidFill>
                <a:srgbClr val="000000"/>
              </a:solidFill>
            </a:endParaRPr>
          </a:p>
          <a:p>
            <a:pPr marL="0" indent="0">
              <a:buNone/>
            </a:pPr>
            <a:endParaRPr lang="en-US" sz="1900">
              <a:solidFill>
                <a:srgbClr val="000000"/>
              </a:solidFill>
            </a:endParaRPr>
          </a:p>
          <a:p>
            <a:pPr marL="0" indent="0">
              <a:buNone/>
            </a:pPr>
            <a:r>
              <a:rPr lang="en-US" sz="1900">
                <a:solidFill>
                  <a:srgbClr val="000000"/>
                </a:solidFill>
                <a:latin typeface="Arial"/>
                <a:cs typeface="Arial"/>
              </a:rPr>
              <a:t>Stories help create scarcity, which is great for personal brand.</a:t>
            </a:r>
          </a:p>
          <a:p>
            <a:pPr marL="0" indent="0">
              <a:buNone/>
            </a:pPr>
            <a:endParaRPr lang="en-US" sz="1900">
              <a:solidFill>
                <a:srgbClr val="000000"/>
              </a:solidFill>
            </a:endParaRPr>
          </a:p>
        </p:txBody>
      </p:sp>
    </p:spTree>
    <p:extLst>
      <p:ext uri="{BB962C8B-B14F-4D97-AF65-F5344CB8AC3E}">
        <p14:creationId xmlns:p14="http://schemas.microsoft.com/office/powerpoint/2010/main" val="3698602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715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le 1">
            <a:extLst>
              <a:ext uri="{FF2B5EF4-FFF2-40B4-BE49-F238E27FC236}">
                <a16:creationId xmlns:a16="http://schemas.microsoft.com/office/drawing/2014/main" id="{2666CFBA-D8A0-EE4C-9C61-A61B82583FC0}"/>
              </a:ext>
            </a:extLst>
          </p:cNvPr>
          <p:cNvSpPr>
            <a:spLocks noGrp="1"/>
          </p:cNvSpPr>
          <p:nvPr>
            <p:ph type="title"/>
          </p:nvPr>
        </p:nvSpPr>
        <p:spPr>
          <a:xfrm>
            <a:off x="480059" y="1711367"/>
            <a:ext cx="2751871" cy="2300082"/>
          </a:xfrm>
        </p:spPr>
        <p:txBody>
          <a:bodyPr>
            <a:normAutofit/>
          </a:bodyPr>
          <a:lstStyle/>
          <a:p>
            <a:r>
              <a:rPr lang="en-US" sz="3100">
                <a:solidFill>
                  <a:srgbClr val="FFFFFF"/>
                </a:solidFill>
              </a:rPr>
              <a:t>HOW DO YOU MANAGE YOUR BRAND?</a:t>
            </a:r>
          </a:p>
        </p:txBody>
      </p:sp>
      <p:sp>
        <p:nvSpPr>
          <p:cNvPr id="3" name="Content Placeholder 2">
            <a:extLst>
              <a:ext uri="{FF2B5EF4-FFF2-40B4-BE49-F238E27FC236}">
                <a16:creationId xmlns:a16="http://schemas.microsoft.com/office/drawing/2014/main" id="{1519789E-7982-F645-9141-0BC1BDFE5F96}"/>
              </a:ext>
            </a:extLst>
          </p:cNvPr>
          <p:cNvSpPr>
            <a:spLocks noGrp="1"/>
          </p:cNvSpPr>
          <p:nvPr>
            <p:ph idx="1"/>
          </p:nvPr>
        </p:nvSpPr>
        <p:spPr>
          <a:xfrm>
            <a:off x="4567930" y="668221"/>
            <a:ext cx="4344958" cy="4358862"/>
          </a:xfrm>
        </p:spPr>
        <p:txBody>
          <a:bodyPr anchor="ctr">
            <a:normAutofit/>
          </a:bodyPr>
          <a:lstStyle/>
          <a:p>
            <a:pPr marL="0" indent="0">
              <a:buNone/>
            </a:pPr>
            <a:r>
              <a:rPr lang="en-US" sz="4000">
                <a:solidFill>
                  <a:srgbClr val="FEB712"/>
                </a:solidFill>
              </a:rPr>
              <a:t>BE PROACTIVE</a:t>
            </a:r>
          </a:p>
          <a:p>
            <a:pPr marL="0" indent="0">
              <a:buNone/>
            </a:pPr>
            <a:endParaRPr lang="en-US" sz="4000">
              <a:solidFill>
                <a:srgbClr val="FEB712"/>
              </a:solidFill>
            </a:endParaRPr>
          </a:p>
          <a:p>
            <a:pPr marL="0" indent="0">
              <a:buNone/>
            </a:pPr>
            <a:r>
              <a:rPr lang="en-US" sz="4000">
                <a:solidFill>
                  <a:srgbClr val="FEB712"/>
                </a:solidFill>
              </a:rPr>
              <a:t>BE STRATEGIC</a:t>
            </a:r>
          </a:p>
          <a:p>
            <a:endParaRPr lang="en-US" sz="1900">
              <a:solidFill>
                <a:srgbClr val="000000"/>
              </a:solidFill>
            </a:endParaRPr>
          </a:p>
        </p:txBody>
      </p:sp>
    </p:spTree>
    <p:extLst>
      <p:ext uri="{BB962C8B-B14F-4D97-AF65-F5344CB8AC3E}">
        <p14:creationId xmlns:p14="http://schemas.microsoft.com/office/powerpoint/2010/main" val="947798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715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le 1"/>
          <p:cNvSpPr>
            <a:spLocks noGrp="1"/>
          </p:cNvSpPr>
          <p:nvPr>
            <p:ph type="title"/>
          </p:nvPr>
        </p:nvSpPr>
        <p:spPr>
          <a:xfrm>
            <a:off x="480059" y="1711367"/>
            <a:ext cx="2751871" cy="2300082"/>
          </a:xfrm>
        </p:spPr>
        <p:txBody>
          <a:bodyPr>
            <a:normAutofit/>
          </a:bodyPr>
          <a:lstStyle/>
          <a:p>
            <a:r>
              <a:rPr lang="en-US" sz="3100">
                <a:solidFill>
                  <a:srgbClr val="FFFFFF"/>
                </a:solidFill>
                <a:latin typeface="Roboto"/>
                <a:ea typeface="Roboto" panose="02000000000000000000" pitchFamily="2" charset="0"/>
                <a:cs typeface="Arial"/>
              </a:rPr>
              <a:t>The pitch (AKA, your social bio)</a:t>
            </a:r>
          </a:p>
        </p:txBody>
      </p:sp>
      <p:pic>
        <p:nvPicPr>
          <p:cNvPr id="9" name="Content Placeholder 8">
            <a:extLst>
              <a:ext uri="{FF2B5EF4-FFF2-40B4-BE49-F238E27FC236}">
                <a16:creationId xmlns:a16="http://schemas.microsoft.com/office/drawing/2014/main" id="{FE877869-31DD-5340-A123-DB8273611125}"/>
              </a:ext>
            </a:extLst>
          </p:cNvPr>
          <p:cNvPicPr>
            <a:picLocks noGrp="1" noChangeAspect="1"/>
          </p:cNvPicPr>
          <p:nvPr>
            <p:ph idx="1"/>
          </p:nvPr>
        </p:nvPicPr>
        <p:blipFill>
          <a:blip r:embed="rId4"/>
          <a:stretch>
            <a:fillRect/>
          </a:stretch>
        </p:blipFill>
        <p:spPr>
          <a:xfrm>
            <a:off x="4684079" y="768073"/>
            <a:ext cx="3979862" cy="2089427"/>
          </a:xfrm>
        </p:spPr>
      </p:pic>
      <p:sp>
        <p:nvSpPr>
          <p:cNvPr id="3" name="TextBox 2">
            <a:extLst>
              <a:ext uri="{FF2B5EF4-FFF2-40B4-BE49-F238E27FC236}">
                <a16:creationId xmlns:a16="http://schemas.microsoft.com/office/drawing/2014/main" id="{0B205649-B145-B549-B487-8E8DEE247D1F}"/>
              </a:ext>
            </a:extLst>
          </p:cNvPr>
          <p:cNvSpPr txBox="1"/>
          <p:nvPr/>
        </p:nvSpPr>
        <p:spPr>
          <a:xfrm>
            <a:off x="4279392" y="2962656"/>
            <a:ext cx="4608576" cy="2800767"/>
          </a:xfrm>
          <a:prstGeom prst="rect">
            <a:avLst/>
          </a:prstGeom>
          <a:noFill/>
        </p:spPr>
        <p:txBody>
          <a:bodyPr wrap="square" rtlCol="0">
            <a:spAutoFit/>
          </a:bodyPr>
          <a:lstStyle/>
          <a:p>
            <a:endParaRPr lang="en-US" sz="1600">
              <a:solidFill>
                <a:srgbClr val="195CB3"/>
              </a:solidFill>
              <a:latin typeface="Arial" panose="020B0604020202020204" pitchFamily="34" charset="0"/>
              <a:cs typeface="Arial" panose="020B0604020202020204" pitchFamily="34" charset="0"/>
            </a:endParaRPr>
          </a:p>
          <a:p>
            <a:r>
              <a:rPr lang="en-US" sz="1600">
                <a:solidFill>
                  <a:srgbClr val="195CB3"/>
                </a:solidFill>
                <a:latin typeface="Arial" panose="020B0604020202020204" pitchFamily="34" charset="0"/>
                <a:cs typeface="Arial" panose="020B0604020202020204" pitchFamily="34" charset="0"/>
              </a:rPr>
              <a:t>Goldfish have an attention span of 9 seconds. Humans, only 8.</a:t>
            </a:r>
          </a:p>
          <a:p>
            <a:endParaRPr lang="en-US" sz="1600">
              <a:solidFill>
                <a:srgbClr val="195CB3"/>
              </a:solidFill>
              <a:latin typeface="Arial" panose="020B0604020202020204" pitchFamily="34" charset="0"/>
              <a:cs typeface="Arial" panose="020B0604020202020204" pitchFamily="34" charset="0"/>
            </a:endParaRPr>
          </a:p>
          <a:p>
            <a:r>
              <a:rPr lang="en-US" sz="1600">
                <a:solidFill>
                  <a:srgbClr val="195CB3"/>
                </a:solidFill>
                <a:latin typeface="Arial" panose="020B0604020202020204" pitchFamily="34" charset="0"/>
                <a:cs typeface="Arial" panose="020B0604020202020204" pitchFamily="34" charset="0"/>
              </a:rPr>
              <a:t>Brand and key message should be introduced in the </a:t>
            </a:r>
            <a:r>
              <a:rPr lang="en-US" sz="1600" b="1">
                <a:solidFill>
                  <a:srgbClr val="195CB3"/>
                </a:solidFill>
                <a:latin typeface="Arial" panose="020B0604020202020204" pitchFamily="34" charset="0"/>
                <a:cs typeface="Arial" panose="020B0604020202020204" pitchFamily="34" charset="0"/>
              </a:rPr>
              <a:t>first 3 seconds </a:t>
            </a:r>
            <a:r>
              <a:rPr lang="en-US" sz="1600">
                <a:solidFill>
                  <a:srgbClr val="195CB3"/>
                </a:solidFill>
                <a:latin typeface="Arial" panose="020B0604020202020204" pitchFamily="34" charset="0"/>
                <a:cs typeface="Arial" panose="020B0604020202020204" pitchFamily="34" charset="0"/>
              </a:rPr>
              <a:t>of your content/bio</a:t>
            </a:r>
          </a:p>
          <a:p>
            <a:endParaRPr lang="en-US" sz="1600" b="1">
              <a:solidFill>
                <a:srgbClr val="195CB3"/>
              </a:solidFill>
              <a:latin typeface="Arial" panose="020B0604020202020204" pitchFamily="34" charset="0"/>
              <a:cs typeface="Arial" panose="020B0604020202020204" pitchFamily="34" charset="0"/>
            </a:endParaRPr>
          </a:p>
          <a:p>
            <a:r>
              <a:rPr lang="en-US" sz="1600">
                <a:solidFill>
                  <a:srgbClr val="195CB3"/>
                </a:solidFill>
                <a:latin typeface="Arial" panose="020B0604020202020204" pitchFamily="34" charset="0"/>
                <a:cs typeface="Arial" panose="020B0604020202020204" pitchFamily="34" charset="0"/>
              </a:rPr>
              <a:t>Reaching people isn’t the challenge– It’s connecting with them.</a:t>
            </a:r>
          </a:p>
          <a:p>
            <a:endParaRPr lang="en-US" sz="1600">
              <a:solidFill>
                <a:srgbClr val="195CB3"/>
              </a:solidFill>
              <a:latin typeface="Arial" panose="020B0604020202020204" pitchFamily="34" charset="0"/>
              <a:cs typeface="Arial" panose="020B0604020202020204" pitchFamily="34" charset="0"/>
            </a:endParaRPr>
          </a:p>
          <a:p>
            <a:endParaRPr lang="en-US" sz="1600">
              <a:solidFill>
                <a:srgbClr val="195CB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656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847F6-AE14-7842-A151-B07D98A53E82}"/>
              </a:ext>
            </a:extLst>
          </p:cNvPr>
          <p:cNvSpPr>
            <a:spLocks noGrp="1"/>
          </p:cNvSpPr>
          <p:nvPr>
            <p:ph type="title"/>
          </p:nvPr>
        </p:nvSpPr>
        <p:spPr>
          <a:xfrm>
            <a:off x="571500" y="1002552"/>
            <a:ext cx="3985902" cy="1104636"/>
          </a:xfrm>
        </p:spPr>
        <p:txBody>
          <a:bodyPr>
            <a:normAutofit fontScale="90000"/>
          </a:bodyPr>
          <a:lstStyle/>
          <a:p>
            <a:br>
              <a:rPr lang="en-US"/>
            </a:br>
            <a:r>
              <a:rPr lang="en-US">
                <a:latin typeface="Arial"/>
                <a:cs typeface="Arial"/>
              </a:rPr>
              <a:t>EXERCISE: Bio/Elevator pitch for social media </a:t>
            </a:r>
            <a:br>
              <a:rPr lang="en-US">
                <a:latin typeface="Arial"/>
                <a:cs typeface="Arial"/>
              </a:rPr>
            </a:br>
            <a:endParaRPr lang="en-US"/>
          </a:p>
        </p:txBody>
      </p:sp>
      <p:sp>
        <p:nvSpPr>
          <p:cNvPr id="3" name="Content Placeholder 2">
            <a:extLst>
              <a:ext uri="{FF2B5EF4-FFF2-40B4-BE49-F238E27FC236}">
                <a16:creationId xmlns:a16="http://schemas.microsoft.com/office/drawing/2014/main" id="{D7995882-2BD6-2441-9CB8-AF3C89739063}"/>
              </a:ext>
            </a:extLst>
          </p:cNvPr>
          <p:cNvSpPr>
            <a:spLocks noGrp="1"/>
          </p:cNvSpPr>
          <p:nvPr>
            <p:ph idx="1"/>
          </p:nvPr>
        </p:nvSpPr>
        <p:spPr>
          <a:xfrm>
            <a:off x="571500" y="2100736"/>
            <a:ext cx="4031343" cy="3074588"/>
          </a:xfrm>
        </p:spPr>
        <p:txBody>
          <a:bodyPr anchor="t">
            <a:noAutofit/>
          </a:bodyPr>
          <a:lstStyle/>
          <a:p>
            <a:endParaRPr lang="en-US" sz="1400">
              <a:solidFill>
                <a:srgbClr val="195CB3"/>
              </a:solidFill>
            </a:endParaRPr>
          </a:p>
          <a:p>
            <a:r>
              <a:rPr lang="en-US" sz="1400">
                <a:solidFill>
                  <a:srgbClr val="195CB3"/>
                </a:solidFill>
                <a:latin typeface="Arial"/>
                <a:cs typeface="Arial"/>
              </a:rPr>
              <a:t>Try writing a “business obituary” for your career/personal brand in one short paragraph. Use some of the keywords that came up earlier.</a:t>
            </a:r>
          </a:p>
          <a:p>
            <a:endParaRPr lang="en-US" sz="1400">
              <a:solidFill>
                <a:srgbClr val="195CB3"/>
              </a:solidFill>
            </a:endParaRPr>
          </a:p>
          <a:p>
            <a:r>
              <a:rPr lang="en-US" sz="1400">
                <a:solidFill>
                  <a:srgbClr val="195CB3"/>
                </a:solidFill>
                <a:latin typeface="Arial"/>
                <a:cs typeface="Arial"/>
              </a:rPr>
              <a:t>Tease out the items from that obituary that you want to be most known for and write a one-sentence heading that you would like to have on your tombstone.</a:t>
            </a:r>
            <a:endParaRPr lang="en-US" sz="1400">
              <a:solidFill>
                <a:srgbClr val="195CB3"/>
              </a:solidFill>
            </a:endParaRPr>
          </a:p>
          <a:p>
            <a:r>
              <a:rPr lang="en-US" sz="1400">
                <a:solidFill>
                  <a:srgbClr val="195CB3"/>
                </a:solidFill>
                <a:latin typeface="Arial"/>
                <a:cs typeface="Arial"/>
              </a:rPr>
              <a:t>You now, more or less, have your social bio!</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7085" y="-1673"/>
            <a:ext cx="4206915" cy="486689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2605" y="-1"/>
            <a:ext cx="4081395" cy="4712449"/>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Light Bulb and Gear">
            <a:extLst>
              <a:ext uri="{FF2B5EF4-FFF2-40B4-BE49-F238E27FC236}">
                <a16:creationId xmlns:a16="http://schemas.microsoft.com/office/drawing/2014/main" id="{8251562A-F761-4F66-962B-9C8B922C4B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13042" y="694034"/>
            <a:ext cx="2847593" cy="2847593"/>
          </a:xfrm>
          <a:prstGeom prst="rect">
            <a:avLst/>
          </a:prstGeom>
        </p:spPr>
      </p:pic>
      <p:sp>
        <p:nvSpPr>
          <p:cNvPr id="4" name="TextBox 3">
            <a:extLst>
              <a:ext uri="{FF2B5EF4-FFF2-40B4-BE49-F238E27FC236}">
                <a16:creationId xmlns:a16="http://schemas.microsoft.com/office/drawing/2014/main" id="{3D503403-5510-704F-AFA5-9ECA088AC917}"/>
              </a:ext>
            </a:extLst>
          </p:cNvPr>
          <p:cNvSpPr txBox="1"/>
          <p:nvPr/>
        </p:nvSpPr>
        <p:spPr>
          <a:xfrm>
            <a:off x="9743846" y="2231136"/>
            <a:ext cx="184731" cy="308418"/>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11522339"/>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09334-BAD3-3840-8CB7-B1EF007666A5}"/>
              </a:ext>
            </a:extLst>
          </p:cNvPr>
          <p:cNvSpPr>
            <a:spLocks noGrp="1"/>
          </p:cNvSpPr>
          <p:nvPr>
            <p:ph type="title"/>
          </p:nvPr>
        </p:nvSpPr>
        <p:spPr>
          <a:xfrm>
            <a:off x="571500" y="669437"/>
            <a:ext cx="3985902" cy="1104636"/>
          </a:xfrm>
        </p:spPr>
        <p:txBody>
          <a:bodyPr>
            <a:normAutofit fontScale="90000"/>
          </a:bodyPr>
          <a:lstStyle/>
          <a:p>
            <a:br>
              <a:rPr lang="en-US"/>
            </a:br>
            <a:r>
              <a:rPr lang="en-US"/>
              <a:t>Parting words from Peter:</a:t>
            </a:r>
          </a:p>
        </p:txBody>
      </p:sp>
      <p:sp>
        <p:nvSpPr>
          <p:cNvPr id="3" name="Content Placeholder 2">
            <a:extLst>
              <a:ext uri="{FF2B5EF4-FFF2-40B4-BE49-F238E27FC236}">
                <a16:creationId xmlns:a16="http://schemas.microsoft.com/office/drawing/2014/main" id="{13AC24C5-E220-FF48-BE1F-ECB69C3F2B18}"/>
              </a:ext>
            </a:extLst>
          </p:cNvPr>
          <p:cNvSpPr>
            <a:spLocks noGrp="1"/>
          </p:cNvSpPr>
          <p:nvPr>
            <p:ph idx="1"/>
          </p:nvPr>
        </p:nvSpPr>
        <p:spPr>
          <a:xfrm>
            <a:off x="571500" y="1899181"/>
            <a:ext cx="3985907" cy="3348068"/>
          </a:xfrm>
        </p:spPr>
        <p:txBody>
          <a:bodyPr anchor="t">
            <a:noAutofit/>
          </a:bodyPr>
          <a:lstStyle/>
          <a:p>
            <a:pPr marL="0" indent="0">
              <a:buNone/>
            </a:pPr>
            <a:r>
              <a:rPr lang="en-US" sz="2200">
                <a:solidFill>
                  <a:srgbClr val="195CB3"/>
                </a:solidFill>
                <a:latin typeface="Arial"/>
                <a:cs typeface="Arial"/>
              </a:rPr>
              <a:t>“Spend disproportionate time and energy on growing your self-awareness, curiosity, and professional brand. People never know themselves as well as they think they do, and unless they actively seek feedback, they won’t know what they don’t know.”</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7085" y="-1673"/>
            <a:ext cx="4206915" cy="486689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165CB77-830B-0440-A1E1-FE53E687000D}"/>
              </a:ext>
            </a:extLst>
          </p:cNvPr>
          <p:cNvPicPr>
            <a:picLocks noChangeAspect="1"/>
          </p:cNvPicPr>
          <p:nvPr/>
        </p:nvPicPr>
        <p:blipFill rotWithShape="1">
          <a:blip r:embed="rId3"/>
          <a:srcRect r="-3" b="9937"/>
          <a:stretch/>
        </p:blipFill>
        <p:spPr>
          <a:xfrm>
            <a:off x="5062605" y="-1"/>
            <a:ext cx="4081395" cy="4712449"/>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63176753"/>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715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le 1"/>
          <p:cNvSpPr>
            <a:spLocks noGrp="1"/>
          </p:cNvSpPr>
          <p:nvPr>
            <p:ph type="title"/>
          </p:nvPr>
        </p:nvSpPr>
        <p:spPr>
          <a:xfrm>
            <a:off x="480059" y="1711367"/>
            <a:ext cx="2751871" cy="2300082"/>
          </a:xfrm>
        </p:spPr>
        <p:txBody>
          <a:bodyPr>
            <a:normAutofit/>
          </a:bodyPr>
          <a:lstStyle/>
          <a:p>
            <a:r>
              <a:rPr lang="en-US" sz="3100">
                <a:solidFill>
                  <a:srgbClr val="FFFFFF"/>
                </a:solidFill>
                <a:latin typeface="Roboto" panose="02000000000000000000" pitchFamily="2" charset="0"/>
                <a:ea typeface="Roboto" panose="02000000000000000000" pitchFamily="2" charset="0"/>
              </a:rPr>
              <a:t>QUESTIONS?</a:t>
            </a:r>
          </a:p>
        </p:txBody>
      </p:sp>
      <p:pic>
        <p:nvPicPr>
          <p:cNvPr id="9" name="Content Placeholder 8">
            <a:extLst>
              <a:ext uri="{FF2B5EF4-FFF2-40B4-BE49-F238E27FC236}">
                <a16:creationId xmlns:a16="http://schemas.microsoft.com/office/drawing/2014/main" id="{FE877869-31DD-5340-A123-DB8273611125}"/>
              </a:ext>
            </a:extLst>
          </p:cNvPr>
          <p:cNvPicPr>
            <a:picLocks noGrp="1" noChangeAspect="1"/>
          </p:cNvPicPr>
          <p:nvPr>
            <p:ph idx="1"/>
          </p:nvPr>
        </p:nvPicPr>
        <p:blipFill>
          <a:blip r:embed="rId4"/>
          <a:stretch>
            <a:fillRect/>
          </a:stretch>
        </p:blipFill>
        <p:spPr>
          <a:xfrm>
            <a:off x="4567238" y="1355527"/>
            <a:ext cx="3979862" cy="2984896"/>
          </a:xfrm>
        </p:spPr>
      </p:pic>
    </p:spTree>
    <p:extLst>
      <p:ext uri="{BB962C8B-B14F-4D97-AF65-F5344CB8AC3E}">
        <p14:creationId xmlns:p14="http://schemas.microsoft.com/office/powerpoint/2010/main" val="60110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8717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439A68-2248-344F-B252-8C9614B812ED}"/>
              </a:ext>
            </a:extLst>
          </p:cNvPr>
          <p:cNvSpPr>
            <a:spLocks noGrp="1"/>
          </p:cNvSpPr>
          <p:nvPr>
            <p:ph idx="1"/>
          </p:nvPr>
        </p:nvSpPr>
        <p:spPr>
          <a:xfrm>
            <a:off x="586093" y="1637924"/>
            <a:ext cx="3985907" cy="2813267"/>
          </a:xfrm>
        </p:spPr>
        <p:txBody>
          <a:bodyPr anchor="t">
            <a:normAutofit/>
          </a:bodyPr>
          <a:lstStyle/>
          <a:p>
            <a:pPr marL="0" indent="0" algn="r">
              <a:buNone/>
            </a:pPr>
            <a:r>
              <a:rPr lang="en-US" sz="2000">
                <a:solidFill>
                  <a:srgbClr val="195CB3"/>
                </a:solidFill>
              </a:rPr>
              <a:t>“Your brand is what other people say about you when you’re not in the room.” </a:t>
            </a:r>
          </a:p>
          <a:p>
            <a:pPr marL="0" indent="0" algn="r">
              <a:buNone/>
            </a:pPr>
            <a:r>
              <a:rPr lang="en-US" sz="2000">
                <a:solidFill>
                  <a:srgbClr val="195CB3"/>
                </a:solidFill>
              </a:rPr>
              <a:t>					~Jeff Bezos, Amazon</a:t>
            </a:r>
          </a:p>
          <a:p>
            <a:endParaRPr lang="en-US" sz="1400"/>
          </a:p>
        </p:txBody>
      </p:sp>
      <p:sp>
        <p:nvSpPr>
          <p:cNvPr id="17"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7085" y="-1673"/>
            <a:ext cx="4206915" cy="486689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D5949FC-707E-254C-8777-E8E31716D852}"/>
              </a:ext>
            </a:extLst>
          </p:cNvPr>
          <p:cNvPicPr>
            <a:picLocks noChangeAspect="1"/>
          </p:cNvPicPr>
          <p:nvPr/>
        </p:nvPicPr>
        <p:blipFill rotWithShape="1">
          <a:blip r:embed="rId3"/>
          <a:srcRect l="5719" r="7672"/>
          <a:stretch/>
        </p:blipFill>
        <p:spPr>
          <a:xfrm>
            <a:off x="4937085" y="0"/>
            <a:ext cx="4206915" cy="4857376"/>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4037164630"/>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715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le 1">
            <a:extLst>
              <a:ext uri="{FF2B5EF4-FFF2-40B4-BE49-F238E27FC236}">
                <a16:creationId xmlns:a16="http://schemas.microsoft.com/office/drawing/2014/main" id="{D46158B5-3479-0C48-9839-6AB6E3060337}"/>
              </a:ext>
            </a:extLst>
          </p:cNvPr>
          <p:cNvSpPr>
            <a:spLocks noGrp="1"/>
          </p:cNvSpPr>
          <p:nvPr>
            <p:ph type="title"/>
          </p:nvPr>
        </p:nvSpPr>
        <p:spPr>
          <a:xfrm>
            <a:off x="480059" y="1711367"/>
            <a:ext cx="2751871" cy="2300082"/>
          </a:xfrm>
        </p:spPr>
        <p:txBody>
          <a:bodyPr>
            <a:normAutofit/>
          </a:bodyPr>
          <a:lstStyle/>
          <a:p>
            <a:r>
              <a:rPr lang="en-US">
                <a:solidFill>
                  <a:srgbClr val="FFFFFF"/>
                </a:solidFill>
              </a:rPr>
              <a:t>YOUR BRAND</a:t>
            </a:r>
          </a:p>
        </p:txBody>
      </p:sp>
      <p:sp>
        <p:nvSpPr>
          <p:cNvPr id="3" name="Content Placeholder 2">
            <a:extLst>
              <a:ext uri="{FF2B5EF4-FFF2-40B4-BE49-F238E27FC236}">
                <a16:creationId xmlns:a16="http://schemas.microsoft.com/office/drawing/2014/main" id="{DD17AB08-26CC-DE49-AB9C-84E5822D09D9}"/>
              </a:ext>
            </a:extLst>
          </p:cNvPr>
          <p:cNvSpPr>
            <a:spLocks noGrp="1"/>
          </p:cNvSpPr>
          <p:nvPr>
            <p:ph idx="1"/>
          </p:nvPr>
        </p:nvSpPr>
        <p:spPr>
          <a:xfrm>
            <a:off x="4567930" y="668221"/>
            <a:ext cx="3979563" cy="4358862"/>
          </a:xfrm>
        </p:spPr>
        <p:txBody>
          <a:bodyPr anchor="ctr">
            <a:normAutofit/>
          </a:bodyPr>
          <a:lstStyle/>
          <a:p>
            <a:pPr marL="0" indent="0">
              <a:buNone/>
            </a:pPr>
            <a:r>
              <a:rPr lang="en-US" sz="1800">
                <a:solidFill>
                  <a:srgbClr val="FEB712"/>
                </a:solidFill>
              </a:rPr>
              <a:t>Whether you believe it or not, you already have a</a:t>
            </a:r>
            <a:br>
              <a:rPr lang="en-US" sz="1800">
                <a:solidFill>
                  <a:srgbClr val="FEB712"/>
                </a:solidFill>
              </a:rPr>
            </a:br>
            <a:r>
              <a:rPr lang="en-US" sz="1800">
                <a:solidFill>
                  <a:srgbClr val="FEB712"/>
                </a:solidFill>
              </a:rPr>
              <a:t>brand.</a:t>
            </a:r>
          </a:p>
          <a:p>
            <a:pPr marL="0" indent="0">
              <a:buNone/>
            </a:pPr>
            <a:endParaRPr lang="en-US" sz="1800">
              <a:solidFill>
                <a:srgbClr val="000000"/>
              </a:solidFill>
            </a:endParaRPr>
          </a:p>
          <a:p>
            <a:r>
              <a:rPr lang="en-US" sz="1800">
                <a:solidFill>
                  <a:schemeClr val="tx1">
                    <a:lumMod val="65000"/>
                    <a:lumOff val="35000"/>
                  </a:schemeClr>
                </a:solidFill>
              </a:rPr>
              <a:t>Your brand is your reputation. It is about bringing who</a:t>
            </a:r>
            <a:br>
              <a:rPr lang="en-US" sz="1800">
                <a:solidFill>
                  <a:schemeClr val="tx1">
                    <a:lumMod val="65000"/>
                    <a:lumOff val="35000"/>
                  </a:schemeClr>
                </a:solidFill>
              </a:rPr>
            </a:br>
            <a:r>
              <a:rPr lang="en-US" sz="1800">
                <a:solidFill>
                  <a:schemeClr val="tx1">
                    <a:lumMod val="65000"/>
                    <a:lumOff val="35000"/>
                  </a:schemeClr>
                </a:solidFill>
              </a:rPr>
              <a:t>you are to what you do and how you do it.</a:t>
            </a:r>
          </a:p>
          <a:p>
            <a:r>
              <a:rPr lang="en-US" sz="1800">
                <a:solidFill>
                  <a:schemeClr val="tx1">
                    <a:lumMod val="65000"/>
                    <a:lumOff val="35000"/>
                  </a:schemeClr>
                </a:solidFill>
              </a:rPr>
              <a:t>What do you want to be known for?</a:t>
            </a:r>
          </a:p>
          <a:p>
            <a:r>
              <a:rPr lang="en-US" sz="1800">
                <a:solidFill>
                  <a:schemeClr val="tx1">
                    <a:lumMod val="65000"/>
                    <a:lumOff val="35000"/>
                  </a:schemeClr>
                </a:solidFill>
              </a:rPr>
              <a:t>What are your unique strengths, skills, and attributes?</a:t>
            </a:r>
          </a:p>
          <a:p>
            <a:r>
              <a:rPr lang="en-US" sz="1800">
                <a:solidFill>
                  <a:schemeClr val="tx1">
                    <a:lumMod val="65000"/>
                    <a:lumOff val="35000"/>
                  </a:schemeClr>
                </a:solidFill>
              </a:rPr>
              <a:t>How do you interact with the world about you?</a:t>
            </a:r>
          </a:p>
          <a:p>
            <a:endParaRPr lang="en-US" sz="1800">
              <a:solidFill>
                <a:srgbClr val="000000"/>
              </a:solidFill>
            </a:endParaRPr>
          </a:p>
        </p:txBody>
      </p:sp>
    </p:spTree>
    <p:extLst>
      <p:ext uri="{BB962C8B-B14F-4D97-AF65-F5344CB8AC3E}">
        <p14:creationId xmlns:p14="http://schemas.microsoft.com/office/powerpoint/2010/main" val="1245399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715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le 1">
            <a:extLst>
              <a:ext uri="{FF2B5EF4-FFF2-40B4-BE49-F238E27FC236}">
                <a16:creationId xmlns:a16="http://schemas.microsoft.com/office/drawing/2014/main" id="{64A59CFA-C2EE-7646-8B13-275E24390D02}"/>
              </a:ext>
            </a:extLst>
          </p:cNvPr>
          <p:cNvSpPr>
            <a:spLocks noGrp="1"/>
          </p:cNvSpPr>
          <p:nvPr>
            <p:ph type="title"/>
          </p:nvPr>
        </p:nvSpPr>
        <p:spPr>
          <a:xfrm>
            <a:off x="480059" y="1711367"/>
            <a:ext cx="2751871" cy="2300082"/>
          </a:xfrm>
        </p:spPr>
        <p:txBody>
          <a:bodyPr>
            <a:normAutofit/>
          </a:bodyPr>
          <a:lstStyle/>
          <a:p>
            <a:r>
              <a:rPr lang="en-US">
                <a:solidFill>
                  <a:srgbClr val="FFFFFF"/>
                </a:solidFill>
              </a:rPr>
              <a:t>THINK OF YOURSELF AS A PRODUCT</a:t>
            </a:r>
          </a:p>
        </p:txBody>
      </p:sp>
      <p:sp>
        <p:nvSpPr>
          <p:cNvPr id="5" name="Content Placeholder 4">
            <a:extLst>
              <a:ext uri="{FF2B5EF4-FFF2-40B4-BE49-F238E27FC236}">
                <a16:creationId xmlns:a16="http://schemas.microsoft.com/office/drawing/2014/main" id="{6FF04DF3-6659-2B4F-B71F-4BCD9D817456}"/>
              </a:ext>
            </a:extLst>
          </p:cNvPr>
          <p:cNvSpPr>
            <a:spLocks noGrp="1"/>
          </p:cNvSpPr>
          <p:nvPr>
            <p:ph idx="1"/>
          </p:nvPr>
        </p:nvSpPr>
        <p:spPr>
          <a:xfrm>
            <a:off x="4376927" y="682752"/>
            <a:ext cx="4462273" cy="4669536"/>
          </a:xfrm>
        </p:spPr>
        <p:txBody>
          <a:bodyPr>
            <a:normAutofit fontScale="92500" lnSpcReduction="20000"/>
          </a:bodyPr>
          <a:lstStyle/>
          <a:p>
            <a:pPr marL="0" indent="0">
              <a:buNone/>
            </a:pPr>
            <a:r>
              <a:rPr lang="en-US" sz="3200">
                <a:solidFill>
                  <a:srgbClr val="FEB712"/>
                </a:solidFill>
              </a:rPr>
              <a:t>E-A-T</a:t>
            </a:r>
          </a:p>
          <a:p>
            <a:pPr marL="0" indent="0">
              <a:buNone/>
            </a:pPr>
            <a:endParaRPr lang="en-US" sz="2400">
              <a:solidFill>
                <a:srgbClr val="000000"/>
              </a:solidFill>
            </a:endParaRPr>
          </a:p>
          <a:p>
            <a:r>
              <a:rPr lang="en-US" sz="2400">
                <a:solidFill>
                  <a:srgbClr val="FEB712"/>
                </a:solidFill>
              </a:rPr>
              <a:t>EXPERTISE </a:t>
            </a:r>
            <a:r>
              <a:rPr lang="en-US" sz="2400">
                <a:solidFill>
                  <a:schemeClr val="tx1">
                    <a:lumMod val="65000"/>
                    <a:lumOff val="35000"/>
                  </a:schemeClr>
                </a:solidFill>
              </a:rPr>
              <a:t>Leverage data from authoritative sources</a:t>
            </a:r>
          </a:p>
          <a:p>
            <a:r>
              <a:rPr lang="en-US" sz="2400">
                <a:solidFill>
                  <a:srgbClr val="FEB712"/>
                </a:solidFill>
              </a:rPr>
              <a:t>AUTHORITY </a:t>
            </a:r>
            <a:r>
              <a:rPr lang="en-US" sz="2400">
                <a:solidFill>
                  <a:schemeClr val="tx1">
                    <a:lumMod val="65000"/>
                    <a:lumOff val="35000"/>
                  </a:schemeClr>
                </a:solidFill>
              </a:rPr>
              <a:t>Highlight your credentials</a:t>
            </a:r>
          </a:p>
          <a:p>
            <a:r>
              <a:rPr lang="en-US" sz="2400">
                <a:solidFill>
                  <a:srgbClr val="FEB712"/>
                </a:solidFill>
              </a:rPr>
              <a:t>TRUST</a:t>
            </a:r>
            <a:r>
              <a:rPr lang="en-US" sz="2400">
                <a:solidFill>
                  <a:schemeClr val="tx1">
                    <a:lumMod val="65000"/>
                    <a:lumOff val="35000"/>
                  </a:schemeClr>
                </a:solidFill>
              </a:rPr>
              <a:t> become the source (video, social, Facebook Lives, authorship, blogging, guest blogging, etc.)</a:t>
            </a:r>
          </a:p>
          <a:p>
            <a:endParaRPr lang="en-US" sz="2400">
              <a:solidFill>
                <a:schemeClr val="tx1">
                  <a:lumMod val="65000"/>
                  <a:lumOff val="35000"/>
                </a:schemeClr>
              </a:solidFill>
            </a:endParaRPr>
          </a:p>
          <a:p>
            <a:r>
              <a:rPr lang="en-US" sz="2400">
                <a:solidFill>
                  <a:schemeClr val="tx1">
                    <a:lumMod val="65000"/>
                    <a:lumOff val="35000"/>
                  </a:schemeClr>
                </a:solidFill>
              </a:rPr>
              <a:t>These days, the best products are purpose driven. Bringing purpose into your brand helps you gain the trust of your audience. </a:t>
            </a:r>
          </a:p>
          <a:p>
            <a:pPr marL="0" indent="0">
              <a:buNone/>
            </a:pPr>
            <a:endParaRPr lang="en-US" sz="2400">
              <a:solidFill>
                <a:schemeClr val="tx1">
                  <a:lumMod val="65000"/>
                  <a:lumOff val="35000"/>
                </a:schemeClr>
              </a:solidFill>
            </a:endParaRPr>
          </a:p>
          <a:p>
            <a:endParaRPr lang="en-US"/>
          </a:p>
          <a:p>
            <a:endParaRPr lang="en-US"/>
          </a:p>
        </p:txBody>
      </p:sp>
    </p:spTree>
    <p:extLst>
      <p:ext uri="{BB962C8B-B14F-4D97-AF65-F5344CB8AC3E}">
        <p14:creationId xmlns:p14="http://schemas.microsoft.com/office/powerpoint/2010/main" val="882025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715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le 1">
            <a:extLst>
              <a:ext uri="{FF2B5EF4-FFF2-40B4-BE49-F238E27FC236}">
                <a16:creationId xmlns:a16="http://schemas.microsoft.com/office/drawing/2014/main" id="{7EE515E2-CDF3-6B4D-B461-A97C3459E26D}"/>
              </a:ext>
            </a:extLst>
          </p:cNvPr>
          <p:cNvSpPr>
            <a:spLocks noGrp="1"/>
          </p:cNvSpPr>
          <p:nvPr>
            <p:ph type="title"/>
          </p:nvPr>
        </p:nvSpPr>
        <p:spPr>
          <a:xfrm>
            <a:off x="480059" y="1711367"/>
            <a:ext cx="2751871" cy="2300082"/>
          </a:xfrm>
        </p:spPr>
        <p:txBody>
          <a:bodyPr>
            <a:normAutofit/>
          </a:bodyPr>
          <a:lstStyle/>
          <a:p>
            <a:r>
              <a:rPr lang="en-US" sz="2300">
                <a:solidFill>
                  <a:srgbClr val="FFFFFF"/>
                </a:solidFill>
              </a:rPr>
              <a:t>WE ALL HAVE ATTITUDES AND BELIEFS ABOUT BRANDS BASED ON OUR EXPERIENCES.</a:t>
            </a:r>
          </a:p>
        </p:txBody>
      </p:sp>
      <p:sp>
        <p:nvSpPr>
          <p:cNvPr id="3" name="Content Placeholder 2">
            <a:extLst>
              <a:ext uri="{FF2B5EF4-FFF2-40B4-BE49-F238E27FC236}">
                <a16:creationId xmlns:a16="http://schemas.microsoft.com/office/drawing/2014/main" id="{50D13DA8-8AC1-2B4D-BD3A-48D2B5ABF39E}"/>
              </a:ext>
            </a:extLst>
          </p:cNvPr>
          <p:cNvSpPr>
            <a:spLocks noGrp="1"/>
          </p:cNvSpPr>
          <p:nvPr>
            <p:ph idx="1"/>
          </p:nvPr>
        </p:nvSpPr>
        <p:spPr>
          <a:xfrm>
            <a:off x="4567930" y="668221"/>
            <a:ext cx="3979563" cy="4358862"/>
          </a:xfrm>
        </p:spPr>
        <p:txBody>
          <a:bodyPr anchor="ctr">
            <a:normAutofit/>
          </a:bodyPr>
          <a:lstStyle/>
          <a:p>
            <a:pPr marL="0" indent="0">
              <a:buNone/>
            </a:pPr>
            <a:r>
              <a:rPr lang="en-US" sz="1900">
                <a:solidFill>
                  <a:srgbClr val="FEB712"/>
                </a:solidFill>
              </a:rPr>
              <a:t>The strongest brands are:</a:t>
            </a:r>
          </a:p>
          <a:p>
            <a:pPr marL="0" indent="0">
              <a:buNone/>
            </a:pPr>
            <a:endParaRPr lang="en-US" sz="1900">
              <a:solidFill>
                <a:srgbClr val="000000"/>
              </a:solidFill>
            </a:endParaRPr>
          </a:p>
          <a:p>
            <a:pPr marL="617220" indent="-571500"/>
            <a:r>
              <a:rPr lang="en-US" sz="1900">
                <a:solidFill>
                  <a:schemeClr val="tx1">
                    <a:lumMod val="65000"/>
                    <a:lumOff val="35000"/>
                  </a:schemeClr>
                </a:solidFill>
              </a:rPr>
              <a:t>Powerful</a:t>
            </a:r>
          </a:p>
          <a:p>
            <a:pPr marL="617220" indent="-571500"/>
            <a:r>
              <a:rPr lang="en-US" sz="1900">
                <a:solidFill>
                  <a:schemeClr val="tx1">
                    <a:lumMod val="65000"/>
                    <a:lumOff val="35000"/>
                  </a:schemeClr>
                </a:solidFill>
              </a:rPr>
              <a:t>Authentic</a:t>
            </a:r>
          </a:p>
          <a:p>
            <a:pPr marL="617220" indent="-571500"/>
            <a:r>
              <a:rPr lang="en-US" sz="1900">
                <a:solidFill>
                  <a:schemeClr val="tx1">
                    <a:lumMod val="65000"/>
                    <a:lumOff val="35000"/>
                  </a:schemeClr>
                </a:solidFill>
              </a:rPr>
              <a:t>Consistent</a:t>
            </a:r>
          </a:p>
          <a:p>
            <a:pPr marL="617220" indent="-571500"/>
            <a:r>
              <a:rPr lang="en-US" sz="1900">
                <a:solidFill>
                  <a:schemeClr val="tx1">
                    <a:lumMod val="65000"/>
                    <a:lumOff val="35000"/>
                  </a:schemeClr>
                </a:solidFill>
              </a:rPr>
              <a:t>Visible</a:t>
            </a:r>
          </a:p>
          <a:p>
            <a:pPr marL="617220" indent="-571500"/>
            <a:r>
              <a:rPr lang="en-US" sz="1900">
                <a:solidFill>
                  <a:schemeClr val="tx1">
                    <a:lumMod val="65000"/>
                    <a:lumOff val="35000"/>
                  </a:schemeClr>
                </a:solidFill>
              </a:rPr>
              <a:t>Valuable</a:t>
            </a:r>
          </a:p>
          <a:p>
            <a:pPr marL="0" indent="0">
              <a:buNone/>
            </a:pPr>
            <a:endParaRPr lang="en-US" sz="1900">
              <a:solidFill>
                <a:schemeClr val="tx1">
                  <a:lumMod val="65000"/>
                  <a:lumOff val="35000"/>
                </a:schemeClr>
              </a:solidFill>
            </a:endParaRPr>
          </a:p>
          <a:p>
            <a:pPr marL="0" indent="0">
              <a:buNone/>
            </a:pPr>
            <a:r>
              <a:rPr lang="en-US" sz="1900">
                <a:solidFill>
                  <a:srgbClr val="FEB712"/>
                </a:solidFill>
              </a:rPr>
              <a:t>THE SAME QUALITIES APPLY TO PERSONAL BRANDS.</a:t>
            </a:r>
          </a:p>
          <a:p>
            <a:endParaRPr lang="en-US" sz="1900">
              <a:solidFill>
                <a:srgbClr val="000000"/>
              </a:solidFill>
            </a:endParaRPr>
          </a:p>
        </p:txBody>
      </p:sp>
    </p:spTree>
    <p:extLst>
      <p:ext uri="{BB962C8B-B14F-4D97-AF65-F5344CB8AC3E}">
        <p14:creationId xmlns:p14="http://schemas.microsoft.com/office/powerpoint/2010/main" val="2226692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715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le 1">
            <a:extLst>
              <a:ext uri="{FF2B5EF4-FFF2-40B4-BE49-F238E27FC236}">
                <a16:creationId xmlns:a16="http://schemas.microsoft.com/office/drawing/2014/main" id="{626D8FE5-ED5B-CE49-9AA0-FD262DCA3F3D}"/>
              </a:ext>
            </a:extLst>
          </p:cNvPr>
          <p:cNvSpPr>
            <a:spLocks noGrp="1"/>
          </p:cNvSpPr>
          <p:nvPr>
            <p:ph type="title"/>
          </p:nvPr>
        </p:nvSpPr>
        <p:spPr>
          <a:xfrm>
            <a:off x="480059" y="1711367"/>
            <a:ext cx="2751871" cy="2300082"/>
          </a:xfrm>
        </p:spPr>
        <p:txBody>
          <a:bodyPr>
            <a:normAutofit/>
          </a:bodyPr>
          <a:lstStyle/>
          <a:p>
            <a:r>
              <a:rPr lang="en-US">
                <a:solidFill>
                  <a:srgbClr val="FFFFFF"/>
                </a:solidFill>
              </a:rPr>
              <a:t>WHAT IS YOUR CURRENT BRAND?</a:t>
            </a:r>
          </a:p>
        </p:txBody>
      </p:sp>
      <p:pic>
        <p:nvPicPr>
          <p:cNvPr id="13" name="Content Placeholder 12" descr="A bird swimming in water&#10;&#10;Description automatically generated">
            <a:extLst>
              <a:ext uri="{FF2B5EF4-FFF2-40B4-BE49-F238E27FC236}">
                <a16:creationId xmlns:a16="http://schemas.microsoft.com/office/drawing/2014/main" id="{190DCFA1-A9C1-064A-BD8B-6A06C6AE549E}"/>
              </a:ext>
            </a:extLst>
          </p:cNvPr>
          <p:cNvPicPr>
            <a:picLocks noGrp="1" noChangeAspect="1"/>
          </p:cNvPicPr>
          <p:nvPr>
            <p:ph idx="1"/>
          </p:nvPr>
        </p:nvPicPr>
        <p:blipFill>
          <a:blip r:embed="rId4"/>
          <a:stretch>
            <a:fillRect/>
          </a:stretch>
        </p:blipFill>
        <p:spPr>
          <a:xfrm>
            <a:off x="4869355" y="439611"/>
            <a:ext cx="3213941" cy="4811290"/>
          </a:xfrm>
        </p:spPr>
      </p:pic>
    </p:spTree>
    <p:extLst>
      <p:ext uri="{BB962C8B-B14F-4D97-AF65-F5344CB8AC3E}">
        <p14:creationId xmlns:p14="http://schemas.microsoft.com/office/powerpoint/2010/main" val="4281551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847F6-AE14-7842-A151-B07D98A53E82}"/>
              </a:ext>
            </a:extLst>
          </p:cNvPr>
          <p:cNvSpPr>
            <a:spLocks noGrp="1"/>
          </p:cNvSpPr>
          <p:nvPr>
            <p:ph type="title"/>
          </p:nvPr>
        </p:nvSpPr>
        <p:spPr>
          <a:xfrm>
            <a:off x="571500" y="1002552"/>
            <a:ext cx="3985902" cy="1104636"/>
          </a:xfrm>
        </p:spPr>
        <p:txBody>
          <a:bodyPr>
            <a:normAutofit/>
          </a:bodyPr>
          <a:lstStyle/>
          <a:p>
            <a:r>
              <a:rPr lang="en-US"/>
              <a:t>EXERCISE: ASK YOURSELF</a:t>
            </a:r>
          </a:p>
        </p:txBody>
      </p:sp>
      <p:sp>
        <p:nvSpPr>
          <p:cNvPr id="3" name="Content Placeholder 2">
            <a:extLst>
              <a:ext uri="{FF2B5EF4-FFF2-40B4-BE49-F238E27FC236}">
                <a16:creationId xmlns:a16="http://schemas.microsoft.com/office/drawing/2014/main" id="{D7995882-2BD6-2441-9CB8-AF3C89739063}"/>
              </a:ext>
            </a:extLst>
          </p:cNvPr>
          <p:cNvSpPr>
            <a:spLocks noGrp="1"/>
          </p:cNvSpPr>
          <p:nvPr>
            <p:ph idx="1"/>
          </p:nvPr>
        </p:nvSpPr>
        <p:spPr>
          <a:xfrm>
            <a:off x="571500" y="2112097"/>
            <a:ext cx="3985907" cy="2813267"/>
          </a:xfrm>
        </p:spPr>
        <p:txBody>
          <a:bodyPr anchor="t">
            <a:normAutofit/>
          </a:bodyPr>
          <a:lstStyle/>
          <a:p>
            <a:r>
              <a:rPr lang="en-US" sz="1400">
                <a:solidFill>
                  <a:srgbClr val="195CB3"/>
                </a:solidFill>
              </a:rPr>
              <a:t>What makes you special?</a:t>
            </a:r>
          </a:p>
          <a:p>
            <a:pPr lvl="1"/>
            <a:r>
              <a:rPr lang="en-US" sz="1400">
                <a:solidFill>
                  <a:srgbClr val="195CB3"/>
                </a:solidFill>
              </a:rPr>
              <a:t>What are your greatest strengths?</a:t>
            </a:r>
          </a:p>
          <a:p>
            <a:pPr lvl="1"/>
            <a:r>
              <a:rPr lang="en-US" sz="1400">
                <a:solidFill>
                  <a:srgbClr val="195CB3"/>
                </a:solidFill>
              </a:rPr>
              <a:t>What differentiates you from others?</a:t>
            </a:r>
          </a:p>
          <a:p>
            <a:r>
              <a:rPr lang="en-US" sz="1400">
                <a:solidFill>
                  <a:srgbClr val="195CB3"/>
                </a:solidFill>
              </a:rPr>
              <a:t>How does your uniqueness translate to value?</a:t>
            </a:r>
          </a:p>
          <a:p>
            <a:pPr lvl="1"/>
            <a:r>
              <a:rPr lang="en-US" sz="1400">
                <a:solidFill>
                  <a:srgbClr val="195CB3"/>
                </a:solidFill>
              </a:rPr>
              <a:t>What are your most significant accomplishments?</a:t>
            </a:r>
          </a:p>
          <a:p>
            <a:pPr lvl="1"/>
            <a:r>
              <a:rPr lang="en-US" sz="1400">
                <a:solidFill>
                  <a:srgbClr val="195CB3"/>
                </a:solidFill>
              </a:rPr>
              <a:t>What do people come to you for?</a:t>
            </a:r>
          </a:p>
          <a:p>
            <a:r>
              <a:rPr lang="en-US" sz="1400">
                <a:solidFill>
                  <a:srgbClr val="195CB3"/>
                </a:solidFill>
              </a:rPr>
              <a:t>What do you want to be known for?</a:t>
            </a:r>
          </a:p>
          <a:p>
            <a:pPr lvl="1"/>
            <a:r>
              <a:rPr lang="en-US" sz="1400">
                <a:solidFill>
                  <a:srgbClr val="195CB3"/>
                </a:solidFill>
              </a:rPr>
              <a:t>What do you want others to think when they hear your name?</a:t>
            </a:r>
          </a:p>
          <a:p>
            <a:endParaRPr lang="en-US" sz="1400"/>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7085" y="-1673"/>
            <a:ext cx="4206915" cy="486689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2605" y="-1"/>
            <a:ext cx="4081395" cy="4712449"/>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Light Bulb and Gear">
            <a:extLst>
              <a:ext uri="{FF2B5EF4-FFF2-40B4-BE49-F238E27FC236}">
                <a16:creationId xmlns:a16="http://schemas.microsoft.com/office/drawing/2014/main" id="{8251562A-F761-4F66-962B-9C8B922C4B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13042" y="694034"/>
            <a:ext cx="2847593" cy="2847593"/>
          </a:xfrm>
          <a:prstGeom prst="rect">
            <a:avLst/>
          </a:prstGeom>
        </p:spPr>
      </p:pic>
      <p:sp>
        <p:nvSpPr>
          <p:cNvPr id="4" name="TextBox 3">
            <a:extLst>
              <a:ext uri="{FF2B5EF4-FFF2-40B4-BE49-F238E27FC236}">
                <a16:creationId xmlns:a16="http://schemas.microsoft.com/office/drawing/2014/main" id="{3D503403-5510-704F-AFA5-9ECA088AC917}"/>
              </a:ext>
            </a:extLst>
          </p:cNvPr>
          <p:cNvSpPr txBox="1"/>
          <p:nvPr/>
        </p:nvSpPr>
        <p:spPr>
          <a:xfrm>
            <a:off x="9743846" y="2231136"/>
            <a:ext cx="184731" cy="308418"/>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905535587"/>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4867EAF-AE1D-4322-9DE8-383AE3F7B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 y="-3909"/>
            <a:ext cx="4085190" cy="5714999"/>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0676238-7F95-4EEB-836A-7D23927873A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le 1">
            <a:extLst>
              <a:ext uri="{FF2B5EF4-FFF2-40B4-BE49-F238E27FC236}">
                <a16:creationId xmlns:a16="http://schemas.microsoft.com/office/drawing/2014/main" id="{64BB6CC3-9260-F547-B9A3-2DE36147BB6E}"/>
              </a:ext>
            </a:extLst>
          </p:cNvPr>
          <p:cNvSpPr>
            <a:spLocks noGrp="1"/>
          </p:cNvSpPr>
          <p:nvPr>
            <p:ph type="title"/>
          </p:nvPr>
        </p:nvSpPr>
        <p:spPr>
          <a:xfrm>
            <a:off x="596506" y="2109208"/>
            <a:ext cx="2743540" cy="1488763"/>
          </a:xfrm>
        </p:spPr>
        <p:txBody>
          <a:bodyPr vert="horz" lIns="91440" tIns="45720" rIns="91440" bIns="45720" rtlCol="0" anchor="t">
            <a:normAutofit/>
          </a:bodyPr>
          <a:lstStyle/>
          <a:p>
            <a:pPr defTabSz="914400"/>
            <a:r>
              <a:rPr lang="en-US" sz="3200" kern="1200">
                <a:solidFill>
                  <a:srgbClr val="FFFFFF"/>
                </a:solidFill>
                <a:latin typeface="+mj-lt"/>
                <a:ea typeface="+mj-ea"/>
                <a:cs typeface="+mj-cs"/>
              </a:rPr>
              <a:t>HOW DO YOU STRENGTHEN YOUR BRAND?</a:t>
            </a:r>
          </a:p>
        </p:txBody>
      </p:sp>
      <p:pic>
        <p:nvPicPr>
          <p:cNvPr id="12" name="Content Placeholder 11">
            <a:extLst>
              <a:ext uri="{FF2B5EF4-FFF2-40B4-BE49-F238E27FC236}">
                <a16:creationId xmlns:a16="http://schemas.microsoft.com/office/drawing/2014/main" id="{ECAAC632-E274-FE41-9015-693D4897C9F2}"/>
              </a:ext>
            </a:extLst>
          </p:cNvPr>
          <p:cNvPicPr>
            <a:picLocks noGrp="1" noChangeAspect="1"/>
          </p:cNvPicPr>
          <p:nvPr>
            <p:ph idx="1"/>
          </p:nvPr>
        </p:nvPicPr>
        <p:blipFill>
          <a:blip r:embed="rId4"/>
          <a:stretch>
            <a:fillRect/>
          </a:stretch>
        </p:blipFill>
        <p:spPr>
          <a:xfrm>
            <a:off x="4784505" y="688033"/>
            <a:ext cx="3762989" cy="4332462"/>
          </a:xfrm>
          <a:prstGeom prst="rect">
            <a:avLst/>
          </a:prstGeom>
          <a:ln w="9525">
            <a:noFill/>
          </a:ln>
        </p:spPr>
      </p:pic>
    </p:spTree>
    <p:extLst>
      <p:ext uri="{BB962C8B-B14F-4D97-AF65-F5344CB8AC3E}">
        <p14:creationId xmlns:p14="http://schemas.microsoft.com/office/powerpoint/2010/main" val="52446282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929</Words>
  <Application>Microsoft Office PowerPoint</Application>
  <PresentationFormat>On-screen Show (16:10)</PresentationFormat>
  <Paragraphs>194</Paragraphs>
  <Slides>26</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Roboto</vt:lpstr>
      <vt:lpstr>Office Theme</vt:lpstr>
      <vt:lpstr>BUILDING AND MAXIMIZING YOUR PERSONAL BRAND</vt:lpstr>
      <vt:lpstr>WHAT IS A PERSONAL BRAND?</vt:lpstr>
      <vt:lpstr>PowerPoint Presentation</vt:lpstr>
      <vt:lpstr>YOUR BRAND</vt:lpstr>
      <vt:lpstr>THINK OF YOURSELF AS A PRODUCT</vt:lpstr>
      <vt:lpstr>WE ALL HAVE ATTITUDES AND BELIEFS ABOUT BRANDS BASED ON OUR EXPERIENCES.</vt:lpstr>
      <vt:lpstr>WHAT IS YOUR CURRENT BRAND?</vt:lpstr>
      <vt:lpstr>EXERCISE: ASK YOURSELF</vt:lpstr>
      <vt:lpstr>HOW DO YOU STRENGTHEN YOUR BRAND?</vt:lpstr>
      <vt:lpstr>MAKE ADJUSTMENTS</vt:lpstr>
      <vt:lpstr>70%  Of people are irritated by the use of inappropriate jargon or slang by brands</vt:lpstr>
      <vt:lpstr>SHOWCASE YOUR BRAND</vt:lpstr>
      <vt:lpstr>HOW DO YOU LEVERAGE SOCIAL MEDIA?</vt:lpstr>
      <vt:lpstr>PowerPoint Presentation</vt:lpstr>
      <vt:lpstr>Strategy</vt:lpstr>
      <vt:lpstr>DON’T FORGET…</vt:lpstr>
      <vt:lpstr>CONSTRUCTING A PERSONA</vt:lpstr>
      <vt:lpstr>EXERCISE: What business are you really in?</vt:lpstr>
      <vt:lpstr>PowerPoint Presentation</vt:lpstr>
      <vt:lpstr>How can I use Instagram to build my brand?</vt:lpstr>
      <vt:lpstr>HOW DO YOU MANAGE YOUR BRAND?</vt:lpstr>
      <vt:lpstr>The pitch (AKA, your social bio)</vt:lpstr>
      <vt:lpstr> EXERCISE: Bio/Elevator pitch for social media  </vt:lpstr>
      <vt:lpstr> Parting words from Peter:</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AND MAXIMIZING YOUR PERSONAL BRAND</dc:title>
  <dc:creator>Kelly McGrail</dc:creator>
  <cp:lastModifiedBy>Vanessa R Torrez</cp:lastModifiedBy>
  <cp:revision>1</cp:revision>
  <cp:lastPrinted>2019-04-17T18:12:28Z</cp:lastPrinted>
  <dcterms:created xsi:type="dcterms:W3CDTF">2019-04-12T16:23:26Z</dcterms:created>
  <dcterms:modified xsi:type="dcterms:W3CDTF">2019-07-31T17:22:39Z</dcterms:modified>
</cp:coreProperties>
</file>