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</p:sldMasterIdLst>
  <p:notesMasterIdLst>
    <p:notesMasterId r:id="rId35"/>
  </p:notesMasterIdLst>
  <p:handoutMasterIdLst>
    <p:handoutMasterId r:id="rId36"/>
  </p:handoutMasterIdLst>
  <p:sldIdLst>
    <p:sldId id="256" r:id="rId5"/>
    <p:sldId id="306" r:id="rId6"/>
    <p:sldId id="307" r:id="rId7"/>
    <p:sldId id="308" r:id="rId8"/>
    <p:sldId id="310" r:id="rId9"/>
    <p:sldId id="311" r:id="rId10"/>
    <p:sldId id="294" r:id="rId11"/>
    <p:sldId id="267" r:id="rId12"/>
    <p:sldId id="312" r:id="rId13"/>
    <p:sldId id="269" r:id="rId14"/>
    <p:sldId id="270" r:id="rId15"/>
    <p:sldId id="271" r:id="rId16"/>
    <p:sldId id="313" r:id="rId17"/>
    <p:sldId id="272" r:id="rId18"/>
    <p:sldId id="314" r:id="rId19"/>
    <p:sldId id="315" r:id="rId20"/>
    <p:sldId id="316" r:id="rId21"/>
    <p:sldId id="320" r:id="rId22"/>
    <p:sldId id="321" r:id="rId23"/>
    <p:sldId id="322" r:id="rId24"/>
    <p:sldId id="323" r:id="rId25"/>
    <p:sldId id="324" r:id="rId26"/>
    <p:sldId id="317" r:id="rId27"/>
    <p:sldId id="318" r:id="rId28"/>
    <p:sldId id="273" r:id="rId29"/>
    <p:sldId id="274" r:id="rId30"/>
    <p:sldId id="319" r:id="rId31"/>
    <p:sldId id="325" r:id="rId32"/>
    <p:sldId id="326" r:id="rId33"/>
    <p:sldId id="327" r:id="rId34"/>
  </p:sldIdLst>
  <p:sldSz cx="12192000" cy="6858000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4" pos="3776" userDrawn="1">
          <p15:clr>
            <a:srgbClr val="A4A3A4"/>
          </p15:clr>
        </p15:guide>
        <p15:guide id="5" orient="horz" pos="18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99"/>
    <a:srgbClr val="FF7C80"/>
    <a:srgbClr val="FDB813"/>
    <a:srgbClr val="F1AB00"/>
    <a:srgbClr val="ABA443"/>
    <a:srgbClr val="CEC620"/>
    <a:srgbClr val="F1FB8D"/>
    <a:srgbClr val="2D6CC0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8" autoAdjust="0"/>
    <p:restoredTop sz="94660"/>
  </p:normalViewPr>
  <p:slideViewPr>
    <p:cSldViewPr>
      <p:cViewPr>
        <p:scale>
          <a:sx n="73" d="100"/>
          <a:sy n="73" d="100"/>
        </p:scale>
        <p:origin x="100" y="516"/>
      </p:cViewPr>
      <p:guideLst>
        <p:guide orient="horz" pos="2448"/>
        <p:guide pos="3776"/>
        <p:guide orient="horz" pos="1872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352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DC16A85-EC02-4161-972E-0A5E3121FC80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1F0E3F8-C754-485E-A002-791012A490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0646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B6F1C5B-15F4-4FE2-A35F-C64BBB112F29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2C2871-D69A-4F85-AE40-8FAB3E5257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384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Many</a:t>
            </a:r>
            <a:r>
              <a:rPr lang="en-US" baseline="0" dirty="0" smtClean="0"/>
              <a:t> people do not have dedicated work spaces at home, and the ergonomics of the chosen work area is poor.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12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Maintain contact</a:t>
            </a:r>
            <a:r>
              <a:rPr lang="en-US" baseline="0" dirty="0" smtClean="0"/>
              <a:t> with, and support from, the backrest when seated – this reduces muscular effort from the postural muscles of the entire torso.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9139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support of</a:t>
            </a:r>
            <a:r>
              <a:rPr lang="en-US" baseline="0" dirty="0" smtClean="0"/>
              <a:t> the lumbar curve is essential to minimize muscular fatigue in the low-back when sitting for prolonged periods.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0575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Always maintain a slight recline of the backrest (not perfectly vertical) so</a:t>
            </a:r>
            <a:r>
              <a:rPr lang="en-US" baseline="0" dirty="0" smtClean="0"/>
              <a:t> that the weight of the torso can “rest” against the backrest.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1740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ideal seated posture and workstation</a:t>
            </a:r>
            <a:r>
              <a:rPr lang="en-US" baseline="0" dirty="0" smtClean="0"/>
              <a:t> set-up to promote same. Elements of the workstation are positioned to promote and facilitate the ideal posture,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982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Modify</a:t>
            </a:r>
            <a:r>
              <a:rPr lang="en-US" baseline="0" dirty="0" smtClean="0"/>
              <a:t> any work area to help promote better, preferable postures. The following slides progress from left to right. The goal is to achieve ideal (or close as possible to ideal) postures.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154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</a:t>
            </a:r>
            <a:r>
              <a:rPr lang="en-US" baseline="0" dirty="0" smtClean="0"/>
              <a:t> sitting up “straight” looks ideal but too much work without support from a backrest.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4580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Left: arms are forward but comfortably supported on the broad, flat surface of the table. Right: best possible set-up created</a:t>
            </a:r>
            <a:r>
              <a:rPr lang="en-US" baseline="0" dirty="0" smtClean="0"/>
              <a:t> with use of a remote keyboard and mouse.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721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“Essential Elements” of good posture are achieved.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52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couch is the worst</a:t>
            </a:r>
            <a:r>
              <a:rPr lang="en-US" baseline="0" dirty="0" smtClean="0"/>
              <a:t> seat in the house. Typically provides inappropriate support of the spine (or no support at all).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5331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 of pillows to</a:t>
            </a:r>
            <a:r>
              <a:rPr lang="en-US" baseline="0" dirty="0" smtClean="0"/>
              <a:t> achieve preferred (or best possible) posture.  Consider these modifications whenever spending time of the couch (watching TV, reading a book, hosting company).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133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As</a:t>
            </a:r>
            <a:r>
              <a:rPr lang="en-US" baseline="0" dirty="0" smtClean="0"/>
              <a:t> poor working postures become uncomfortable we search for some other position or location of work to relieve discomfort. (The postures and work environments shown here are not good choices – but unfortunately, they are common.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4394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Give yourself</a:t>
            </a:r>
            <a:r>
              <a:rPr lang="en-US" baseline="0" dirty="0" smtClean="0"/>
              <a:t> options for working while standing. Modify to promote the “essential elements” of good posture.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8878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placement</a:t>
            </a:r>
            <a:r>
              <a:rPr lang="en-US" baseline="0" dirty="0" smtClean="0"/>
              <a:t> (height) of the keyboard and monitor are critical to achieving a good standing workstation.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1529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 example of how one might construct their own standing workstation.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29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Make a habit of incorporating stretching or other forms of movement throughout your workday.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36982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7550" y="1162050"/>
            <a:ext cx="5575300" cy="31369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latin typeface="Arial" panose="020B0604020202020204" pitchFamily="34" charset="0"/>
              </a:rPr>
              <a:t>Follow</a:t>
            </a:r>
            <a:r>
              <a:rPr lang="en-US" altLang="en-US" baseline="0" dirty="0" smtClean="0">
                <a:latin typeface="Arial" panose="020B0604020202020204" pitchFamily="34" charset="0"/>
              </a:rPr>
              <a:t> these guidelines and make micro-breaks frequent – i.e. every 45 minutes or so.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68300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Movement in the “opposite direction” of the static posture we have been experiencing will</a:t>
            </a:r>
            <a:r>
              <a:rPr lang="en-US" baseline="0" dirty="0" smtClean="0"/>
              <a:t> be most productive at bringing recovery and reducing discomfort.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0618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Hip flexors are shortened and grow tight if we sit for prolonged periods.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561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we don’t know what our best, preferred p=working postures are, we will likely move from bad to worse in our effort to find a comfortable working position.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273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good “ergonomically correct” set-up, is ‘good’ because it will promote and allow for optimal postures.  The body’s postural position is therefor the important issue and the thing to focus 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15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are the essential elements of good (ideal) posture. One</a:t>
            </a:r>
            <a:r>
              <a:rPr lang="en-US" baseline="0" dirty="0" smtClean="0"/>
              <a:t> should strive to adopt these postures as normal, consistent habit – at work, at home, even at play.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85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ideal postural position of the spine;</a:t>
            </a:r>
            <a:r>
              <a:rPr lang="en-US" baseline="0" dirty="0" smtClean="0"/>
              <a:t> from a profile view (left image) and straight 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962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 curves are present when the ear, shoulder and hips are oriented</a:t>
            </a:r>
            <a:r>
              <a:rPr lang="en-US" baseline="0" dirty="0" smtClean="0"/>
              <a:t> in a straight line.  This is the most stable, and powerful position of the spine, and is also the most relaxed position for the postural muscles of the torso and neck.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692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When sitting, the hips come into flexion which causes a loss of the lumbar (low-back)</a:t>
            </a:r>
            <a:r>
              <a:rPr lang="en-US" baseline="0" dirty="0" smtClean="0"/>
              <a:t> curve, forward flexion of the neck, and rounded-back/slumped posture. (physically stressful)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3539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Maintaining an open angle at the hips helps</a:t>
            </a:r>
            <a:r>
              <a:rPr lang="en-US" baseline="0" dirty="0" smtClean="0"/>
              <a:t> to reduce physical stress in the low back – seek to keep the hips higher than the knees when sitting.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C2871-D69A-4F85-AE40-8FAB3E52577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519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ull_blue_t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65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67200" y="381000"/>
            <a:ext cx="7416800" cy="2743200"/>
          </a:xfrm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267200" y="3276600"/>
            <a:ext cx="7416800" cy="23622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4064000" y="6028678"/>
            <a:ext cx="4267200" cy="304800"/>
          </a:xfrm>
          <a:prstGeom prst="rect">
            <a:avLst/>
          </a:prstGeom>
          <a:solidFill>
            <a:srgbClr val="2D6C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56" y="6089789"/>
            <a:ext cx="3254104" cy="336090"/>
          </a:xfrm>
          <a:prstGeom prst="rect">
            <a:avLst/>
          </a:prstGeom>
        </p:spPr>
      </p:pic>
      <p:sp>
        <p:nvSpPr>
          <p:cNvPr id="10" name="TextBox 1"/>
          <p:cNvSpPr txBox="1"/>
          <p:nvPr userDrawn="1"/>
        </p:nvSpPr>
        <p:spPr>
          <a:xfrm>
            <a:off x="4730048" y="5833535"/>
            <a:ext cx="6953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i="1" dirty="0">
                <a:solidFill>
                  <a:schemeClr val="bg1"/>
                </a:solidFill>
              </a:rPr>
              <a:t>We provide HR leadership and expertise to create and support a high-performing, inclusive workplace which advances UCR’s mission and strategic objectives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966408" y="5914113"/>
            <a:ext cx="831251" cy="2308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dirty="0">
                <a:solidFill>
                  <a:schemeClr val="bg1"/>
                </a:solidFill>
              </a:rPr>
              <a:t>Mission 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49712" y="5890286"/>
            <a:ext cx="0" cy="246836"/>
          </a:xfrm>
          <a:prstGeom prst="line">
            <a:avLst/>
          </a:prstGeom>
          <a:ln w="1270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6"/>
          <p:cNvSpPr txBox="1"/>
          <p:nvPr userDrawn="1"/>
        </p:nvSpPr>
        <p:spPr>
          <a:xfrm>
            <a:off x="4725555" y="6271625"/>
            <a:ext cx="69584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900" i="1" dirty="0">
                <a:solidFill>
                  <a:schemeClr val="bg1"/>
                </a:solidFill>
              </a:rPr>
              <a:t>UCR HR is the benchmark in higher education for visionary and innovative HR strategies and exemplary service delivery</a:t>
            </a:r>
            <a:r>
              <a:rPr lang="en-US" sz="9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4" name="TextBox 17"/>
          <p:cNvSpPr txBox="1"/>
          <p:nvPr userDrawn="1"/>
        </p:nvSpPr>
        <p:spPr>
          <a:xfrm>
            <a:off x="4077840" y="6341860"/>
            <a:ext cx="711200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chemeClr val="bg1"/>
                </a:solidFill>
              </a:rPr>
              <a:t>Vision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49712" y="6330146"/>
            <a:ext cx="0" cy="250573"/>
          </a:xfrm>
          <a:prstGeom prst="line">
            <a:avLst/>
          </a:prstGeom>
          <a:ln w="12700">
            <a:solidFill>
              <a:srgbClr val="FDB81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48761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3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425429-6581-4790-8E46-D669B80B86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7922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685800"/>
            <a:ext cx="2743200" cy="5562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85800"/>
            <a:ext cx="80264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395FE-5974-421A-A5D4-8DAF1AF68E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92794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117601" y="2362201"/>
            <a:ext cx="10257367" cy="372427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DE962-412B-4741-BF52-3639E077B05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902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29B74-5745-4D29-A8A8-96B68DC6AE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127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A7928-367A-433B-89C9-B326324B7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282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24000"/>
            <a:ext cx="5384800" cy="472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DB164-2A86-4CDE-8799-68EB778C83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700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733576-EF6E-4A1D-8B7B-7613C62AA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14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8471-DBC4-46A2-B7FA-628CDEF783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83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8F19E-42B1-4E3E-8062-664ADC55AE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7452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75F67-25F5-42E2-95D6-91504B5AC0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8134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7117-C702-4F3A-A4B2-33DD03A64E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4715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43" descr="full_blue_inside"/>
          <p:cNvPicPr>
            <a:picLocks noChangeAspect="1" noChangeArrowheads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667"/>
          <a:stretch/>
        </p:blipFill>
        <p:spPr bwMode="auto">
          <a:xfrm>
            <a:off x="0" y="0"/>
            <a:ext cx="12192000" cy="70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85800"/>
            <a:ext cx="1097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24000"/>
            <a:ext cx="109728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008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400800"/>
            <a:ext cx="3860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400800"/>
            <a:ext cx="2844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/>
            </a:lvl1pPr>
          </a:lstStyle>
          <a:p>
            <a:pPr>
              <a:defRPr/>
            </a:pPr>
            <a:fld id="{4A886A94-78BC-4481-92CE-BFF90A1E8D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1138" y="152400"/>
            <a:ext cx="2846791" cy="2940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Blip>
          <a:blip r:embed="rId16"/>
        </a:buBlip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Blip>
          <a:blip r:embed="rId17"/>
        </a:buBlip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Blip>
          <a:blip r:embed="rId18"/>
        </a:buBlip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Blip>
          <a:blip r:embed="rId17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Blip>
          <a:blip r:embed="rId18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1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r.ucr.edu/document/whw-ergonomics-working-remotely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i="1" dirty="0">
                <a:latin typeface="Times New Roman" pitchFamily="18" charset="0"/>
                <a:cs typeface="Times New Roman" pitchFamily="18" charset="0"/>
              </a:rPr>
              <a:t>Working Remotely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i="1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en-US" alt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724400" y="2743200"/>
            <a:ext cx="5715000" cy="2895600"/>
          </a:xfrm>
        </p:spPr>
        <p:txBody>
          <a:bodyPr/>
          <a:lstStyle/>
          <a:p>
            <a:pPr algn="ctr"/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APPLYING  ERGONOMICS  </a:t>
            </a:r>
          </a:p>
          <a:p>
            <a:pPr algn="ctr"/>
            <a:endParaRPr lang="en-US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  <a:p>
            <a:pPr algn="ctr"/>
            <a:r>
              <a:rPr lang="en-US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>ANYWHERE YOU  WORK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762001"/>
            <a:ext cx="8077200" cy="1257300"/>
          </a:xfrm>
        </p:spPr>
        <p:txBody>
          <a:bodyPr/>
          <a:lstStyle/>
          <a:p>
            <a:pPr algn="ctr">
              <a:defRPr/>
            </a:pPr>
            <a:r>
              <a:rPr lang="en-US" sz="3600" dirty="0"/>
              <a:t>  3 Rules For Sitting Safely</a:t>
            </a:r>
            <a:br>
              <a:rPr lang="en-US" sz="36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1) Open Angles -  (Raise Seat)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4267200"/>
            <a:ext cx="838200" cy="1371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81400" y="4038600"/>
            <a:ext cx="1600200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81600" y="2133600"/>
            <a:ext cx="304800" cy="1905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4038600"/>
            <a:ext cx="0" cy="1752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4200" y="403860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763000" y="1981200"/>
            <a:ext cx="0" cy="2057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90901" y="529541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(open angle – preferred)</a:t>
            </a:r>
          </a:p>
        </p:txBody>
      </p:sp>
      <p:sp>
        <p:nvSpPr>
          <p:cNvPr id="4" name="TextBox 3"/>
          <p:cNvSpPr txBox="1">
            <a:spLocks/>
          </p:cNvSpPr>
          <p:nvPr/>
        </p:nvSpPr>
        <p:spPr>
          <a:xfrm>
            <a:off x="7239000" y="529541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(90 degrees – acceptable)</a:t>
            </a:r>
          </a:p>
        </p:txBody>
      </p:sp>
    </p:spTree>
    <p:extLst>
      <p:ext uri="{BB962C8B-B14F-4D97-AF65-F5344CB8AC3E}">
        <p14:creationId xmlns:p14="http://schemas.microsoft.com/office/powerpoint/2010/main" val="2501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        </a:t>
            </a:r>
            <a:r>
              <a:rPr lang="en-US" sz="3200" dirty="0"/>
              <a:t>2)  Sit  “Deep-In-The-Seat”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4267200"/>
            <a:ext cx="838200" cy="1371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81400" y="4038600"/>
            <a:ext cx="1600200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81600" y="2133600"/>
            <a:ext cx="304800" cy="1905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4038600"/>
            <a:ext cx="0" cy="1752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4200" y="403860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763000" y="1981200"/>
            <a:ext cx="0" cy="2057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ight Arrow 9"/>
          <p:cNvSpPr/>
          <p:nvPr/>
        </p:nvSpPr>
        <p:spPr>
          <a:xfrm>
            <a:off x="7239000" y="2971800"/>
            <a:ext cx="1447800" cy="457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3733800" y="3048000"/>
            <a:ext cx="1447800" cy="4572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8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3600" dirty="0"/>
              <a:t>       </a:t>
            </a:r>
            <a:r>
              <a:rPr lang="en-US" sz="3200" dirty="0"/>
              <a:t>3) Support  The Lumbar  Curve !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4267200"/>
            <a:ext cx="838200" cy="1371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81400" y="4038600"/>
            <a:ext cx="1600200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81600" y="2133600"/>
            <a:ext cx="304800" cy="1905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4038600"/>
            <a:ext cx="0" cy="1752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4200" y="403860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763000" y="1981200"/>
            <a:ext cx="0" cy="20574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ord 15"/>
          <p:cNvSpPr/>
          <p:nvPr/>
        </p:nvSpPr>
        <p:spPr>
          <a:xfrm rot="798024">
            <a:off x="4968875" y="3157538"/>
            <a:ext cx="381000" cy="838200"/>
          </a:xfrm>
          <a:prstGeom prst="chord">
            <a:avLst>
              <a:gd name="adj1" fmla="val 5230150"/>
              <a:gd name="adj2" fmla="val 16200000"/>
            </a:avLst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Chord 16"/>
          <p:cNvSpPr/>
          <p:nvPr/>
        </p:nvSpPr>
        <p:spPr>
          <a:xfrm rot="163437">
            <a:off x="8477902" y="3094680"/>
            <a:ext cx="381000" cy="838200"/>
          </a:xfrm>
          <a:prstGeom prst="chord">
            <a:avLst>
              <a:gd name="adj1" fmla="val 5230150"/>
              <a:gd name="adj2" fmla="val 16200000"/>
            </a:avLst>
          </a:prstGeom>
          <a:solidFill>
            <a:srgbClr val="F1AB00"/>
          </a:solidFill>
          <a:ln>
            <a:solidFill>
              <a:srgbClr val="F1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276600" y="3429000"/>
            <a:ext cx="1447800" cy="3048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858000" y="3352800"/>
            <a:ext cx="1447800" cy="304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14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10566400" cy="1143000"/>
          </a:xfrm>
        </p:spPr>
        <p:txBody>
          <a:bodyPr/>
          <a:lstStyle/>
          <a:p>
            <a:pPr>
              <a:defRPr/>
            </a:pPr>
            <a:r>
              <a:rPr lang="en-US" sz="3600" dirty="0"/>
              <a:t>       </a:t>
            </a:r>
            <a:r>
              <a:rPr lang="en-US" sz="3200" dirty="0"/>
              <a:t>3) Support  The Lumbar  Curve !</a:t>
            </a:r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2743200" y="4267200"/>
            <a:ext cx="838200" cy="1371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3581400" y="4038600"/>
            <a:ext cx="1600200" cy="228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181600" y="2133600"/>
            <a:ext cx="304800" cy="1905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934200" y="4038600"/>
            <a:ext cx="0" cy="1752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934200" y="4038600"/>
            <a:ext cx="182880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>
            <a:cxnSpLocks/>
          </p:cNvCxnSpPr>
          <p:nvPr/>
        </p:nvCxnSpPr>
        <p:spPr>
          <a:xfrm flipV="1">
            <a:off x="8763000" y="1905000"/>
            <a:ext cx="228600" cy="21336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hord 15"/>
          <p:cNvSpPr/>
          <p:nvPr/>
        </p:nvSpPr>
        <p:spPr>
          <a:xfrm rot="798024">
            <a:off x="4968875" y="3157538"/>
            <a:ext cx="381000" cy="838200"/>
          </a:xfrm>
          <a:prstGeom prst="chord">
            <a:avLst>
              <a:gd name="adj1" fmla="val 5230150"/>
              <a:gd name="adj2" fmla="val 16200000"/>
            </a:avLst>
          </a:prstGeom>
          <a:solidFill>
            <a:srgbClr val="FDB813"/>
          </a:solidFill>
          <a:ln>
            <a:solidFill>
              <a:srgbClr val="FDB8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Chord 16"/>
          <p:cNvSpPr/>
          <p:nvPr/>
        </p:nvSpPr>
        <p:spPr>
          <a:xfrm rot="565311">
            <a:off x="8606040" y="3105239"/>
            <a:ext cx="251991" cy="838200"/>
          </a:xfrm>
          <a:prstGeom prst="chord">
            <a:avLst>
              <a:gd name="adj1" fmla="val 5230150"/>
              <a:gd name="adj2" fmla="val 16200000"/>
            </a:avLst>
          </a:prstGeom>
          <a:solidFill>
            <a:srgbClr val="F1AB00"/>
          </a:solidFill>
          <a:ln>
            <a:solidFill>
              <a:srgbClr val="F1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3276600" y="3429000"/>
            <a:ext cx="1447800" cy="304800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Right Arrow 18"/>
          <p:cNvSpPr/>
          <p:nvPr/>
        </p:nvSpPr>
        <p:spPr>
          <a:xfrm>
            <a:off x="6858000" y="3352800"/>
            <a:ext cx="1447800" cy="304800"/>
          </a:xfrm>
          <a:prstGeom prst="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28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computer&#10;&#10;Description automatically generated">
            <a:extLst>
              <a:ext uri="{FF2B5EF4-FFF2-40B4-BE49-F238E27FC236}">
                <a16:creationId xmlns:a16="http://schemas.microsoft.com/office/drawing/2014/main" id="{3A0A0356-20D0-4286-818C-C358490DA1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2992" y="1295400"/>
            <a:ext cx="882594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92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58FF4-3079-4907-9DF9-76FC10B9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838200"/>
          </a:xfrm>
        </p:spPr>
        <p:txBody>
          <a:bodyPr/>
          <a:lstStyle/>
          <a:p>
            <a:pPr algn="ctr"/>
            <a:r>
              <a:rPr lang="en-US" dirty="0"/>
              <a:t>At The Dining Room Table</a:t>
            </a:r>
          </a:p>
        </p:txBody>
      </p:sp>
      <p:pic>
        <p:nvPicPr>
          <p:cNvPr id="6" name="Picture 5" descr="A person sitting in a room&#10;&#10;Description automatically generated">
            <a:extLst>
              <a:ext uri="{FF2B5EF4-FFF2-40B4-BE49-F238E27FC236}">
                <a16:creationId xmlns:a16="http://schemas.microsoft.com/office/drawing/2014/main" id="{70B2A899-C0A7-4389-AE55-7A72C32EBE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42075" y="2244725"/>
            <a:ext cx="5156199" cy="3867149"/>
          </a:xfrm>
          <a:prstGeom prst="rect">
            <a:avLst/>
          </a:prstGeom>
        </p:spPr>
      </p:pic>
      <p:pic>
        <p:nvPicPr>
          <p:cNvPr id="8" name="Picture 7" descr="A picture containing indoor, person, man, table&#10;&#10;Description automatically generated">
            <a:extLst>
              <a:ext uri="{FF2B5EF4-FFF2-40B4-BE49-F238E27FC236}">
                <a16:creationId xmlns:a16="http://schemas.microsoft.com/office/drawing/2014/main" id="{FB5FD5CE-D3B4-4DEC-BD2F-95AD3A4A9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31873" y="2295523"/>
            <a:ext cx="51562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33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58FF4-3079-4907-9DF9-76FC10B9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838200"/>
          </a:xfrm>
        </p:spPr>
        <p:txBody>
          <a:bodyPr/>
          <a:lstStyle/>
          <a:p>
            <a:pPr algn="ctr"/>
            <a:r>
              <a:rPr lang="en-US" dirty="0"/>
              <a:t>At The Dining Room Table</a:t>
            </a:r>
          </a:p>
        </p:txBody>
      </p:sp>
      <p:pic>
        <p:nvPicPr>
          <p:cNvPr id="3" name="Picture 2" descr="A picture containing person, indoor, man, sitting&#10;&#10;Description automatically generated">
            <a:extLst>
              <a:ext uri="{FF2B5EF4-FFF2-40B4-BE49-F238E27FC236}">
                <a16:creationId xmlns:a16="http://schemas.microsoft.com/office/drawing/2014/main" id="{D0C8F155-ECD7-42CC-B5C4-35A9DDB062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3675" y="2233839"/>
            <a:ext cx="5156199" cy="3867149"/>
          </a:xfrm>
          <a:prstGeom prst="rect">
            <a:avLst/>
          </a:prstGeom>
        </p:spPr>
      </p:pic>
      <p:pic>
        <p:nvPicPr>
          <p:cNvPr id="7" name="Picture 6" descr="A picture containing person, indoor, man, room&#10;&#10;Description automatically generated">
            <a:extLst>
              <a:ext uri="{FF2B5EF4-FFF2-40B4-BE49-F238E27FC236}">
                <a16:creationId xmlns:a16="http://schemas.microsoft.com/office/drawing/2014/main" id="{9F4DB41F-C99B-406A-AC56-83BD7BFFAA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99075" y="2233838"/>
            <a:ext cx="51562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855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58FF4-3079-4907-9DF9-76FC10B9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838200"/>
          </a:xfrm>
        </p:spPr>
        <p:txBody>
          <a:bodyPr/>
          <a:lstStyle/>
          <a:p>
            <a:pPr algn="ctr"/>
            <a:r>
              <a:rPr lang="en-US" dirty="0"/>
              <a:t>At The Dining Room Table</a:t>
            </a:r>
          </a:p>
        </p:txBody>
      </p:sp>
      <p:pic>
        <p:nvPicPr>
          <p:cNvPr id="5" name="Picture 4" descr="A picture containing indoor, person, cabinet, man&#10;&#10;Description automatically generated">
            <a:extLst>
              <a:ext uri="{FF2B5EF4-FFF2-40B4-BE49-F238E27FC236}">
                <a16:creationId xmlns:a16="http://schemas.microsoft.com/office/drawing/2014/main" id="{D634E1C1-28E7-43D8-9DC2-1B7CD4385A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03275" y="2233838"/>
            <a:ext cx="5156200" cy="3867150"/>
          </a:xfrm>
          <a:prstGeom prst="rect">
            <a:avLst/>
          </a:prstGeom>
        </p:spPr>
      </p:pic>
      <p:pic>
        <p:nvPicPr>
          <p:cNvPr id="8" name="Picture 7" descr="A person sitting in a room&#10;&#10;Description automatically generated">
            <a:extLst>
              <a:ext uri="{FF2B5EF4-FFF2-40B4-BE49-F238E27FC236}">
                <a16:creationId xmlns:a16="http://schemas.microsoft.com/office/drawing/2014/main" id="{18F772CB-5841-4E10-9572-CDC326029EB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53652" y="2259965"/>
            <a:ext cx="5156201" cy="386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072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90600"/>
            <a:ext cx="4886325" cy="526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690B46A-B7E8-4C29-8B6E-93A32E210E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3200" y="990600"/>
            <a:ext cx="4023696" cy="53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28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58FF4-3079-4907-9DF9-76FC10B9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838200"/>
          </a:xfrm>
        </p:spPr>
        <p:txBody>
          <a:bodyPr/>
          <a:lstStyle/>
          <a:p>
            <a:pPr algn="ctr"/>
            <a:r>
              <a:rPr lang="en-US" dirty="0"/>
              <a:t>On The Couch  (Ouch!)</a:t>
            </a:r>
          </a:p>
        </p:txBody>
      </p:sp>
      <p:pic>
        <p:nvPicPr>
          <p:cNvPr id="3" name="Picture 2" descr="A picture containing indoor, person, cabinet, kitchen&#10;&#10;Description automatically generated">
            <a:extLst>
              <a:ext uri="{FF2B5EF4-FFF2-40B4-BE49-F238E27FC236}">
                <a16:creationId xmlns:a16="http://schemas.microsoft.com/office/drawing/2014/main" id="{1469F9B8-EB83-43C5-BE24-28EFB79327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03769" y="2232025"/>
            <a:ext cx="5054599" cy="3790949"/>
          </a:xfrm>
          <a:prstGeom prst="rect">
            <a:avLst/>
          </a:prstGeom>
        </p:spPr>
      </p:pic>
      <p:pic>
        <p:nvPicPr>
          <p:cNvPr id="7" name="Picture 6" descr="A picture containing indoor, man, refrigerator, looking&#10;&#10;Description automatically generated">
            <a:extLst>
              <a:ext uri="{FF2B5EF4-FFF2-40B4-BE49-F238E27FC236}">
                <a16:creationId xmlns:a16="http://schemas.microsoft.com/office/drawing/2014/main" id="{14CCFD1E-F9FF-4CE4-A7FD-BC164C8D3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387975" y="2232024"/>
            <a:ext cx="5054600" cy="379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28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Content Placeholder 12" descr="A person sitting at a table&#10;&#10;Description automatically generated">
            <a:extLst>
              <a:ext uri="{FF2B5EF4-FFF2-40B4-BE49-F238E27FC236}">
                <a16:creationId xmlns:a16="http://schemas.microsoft.com/office/drawing/2014/main" id="{AC73BDA6-18AD-493D-B3CF-AB39F17A7C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1"/>
            <a:ext cx="5257800" cy="3733799"/>
          </a:xfrm>
        </p:spPr>
      </p:pic>
      <p:pic>
        <p:nvPicPr>
          <p:cNvPr id="15" name="Picture 14" descr="A person sitting at a table&#10;&#10;Description automatically generated">
            <a:extLst>
              <a:ext uri="{FF2B5EF4-FFF2-40B4-BE49-F238E27FC236}">
                <a16:creationId xmlns:a16="http://schemas.microsoft.com/office/drawing/2014/main" id="{F212323A-8E90-484D-8265-2F0223566F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1671638"/>
            <a:ext cx="58674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15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58FF4-3079-4907-9DF9-76FC10B9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838200"/>
          </a:xfrm>
        </p:spPr>
        <p:txBody>
          <a:bodyPr/>
          <a:lstStyle/>
          <a:p>
            <a:pPr algn="ctr"/>
            <a:r>
              <a:rPr lang="en-US" dirty="0"/>
              <a:t>On The Couch  (Ouch!)</a:t>
            </a:r>
          </a:p>
        </p:txBody>
      </p:sp>
      <p:pic>
        <p:nvPicPr>
          <p:cNvPr id="5" name="Picture 4" descr="A person standing in front of a window&#10;&#10;Description automatically generated">
            <a:extLst>
              <a:ext uri="{FF2B5EF4-FFF2-40B4-BE49-F238E27FC236}">
                <a16:creationId xmlns:a16="http://schemas.microsoft.com/office/drawing/2014/main" id="{FC38E5F9-E22F-4768-BC21-80CBCCF545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94075" y="2231662"/>
            <a:ext cx="5156199" cy="3867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87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58FF4-3079-4907-9DF9-76FC10B9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838200"/>
          </a:xfrm>
        </p:spPr>
        <p:txBody>
          <a:bodyPr/>
          <a:lstStyle/>
          <a:p>
            <a:pPr algn="ctr"/>
            <a:r>
              <a:rPr lang="en-US" dirty="0"/>
              <a:t>On The Couch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7AD4CE1-6660-4BBC-8E04-E4D6D49EFD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1632857"/>
            <a:ext cx="3792041" cy="505402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C621FBA-82CB-4D9F-BD20-8677F98DF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480" y="1632857"/>
            <a:ext cx="4731936" cy="509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B1358FF4-3079-4907-9DF9-76FC10B9CE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838200"/>
          </a:xfrm>
        </p:spPr>
        <p:txBody>
          <a:bodyPr/>
          <a:lstStyle/>
          <a:p>
            <a:pPr algn="ctr"/>
            <a:r>
              <a:rPr lang="en-US" dirty="0"/>
              <a:t>Creating Standing-work Options</a:t>
            </a:r>
          </a:p>
        </p:txBody>
      </p:sp>
      <p:pic>
        <p:nvPicPr>
          <p:cNvPr id="6" name="Picture 5" descr="A person in a white room&#10;&#10;Description automatically generated">
            <a:extLst>
              <a:ext uri="{FF2B5EF4-FFF2-40B4-BE49-F238E27FC236}">
                <a16:creationId xmlns:a16="http://schemas.microsoft.com/office/drawing/2014/main" id="{04F99B37-5A20-4596-AAEF-585EF3645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81075" y="2238919"/>
            <a:ext cx="4952999" cy="3714749"/>
          </a:xfrm>
          <a:prstGeom prst="rect">
            <a:avLst/>
          </a:prstGeom>
        </p:spPr>
      </p:pic>
      <p:pic>
        <p:nvPicPr>
          <p:cNvPr id="8" name="Picture 7" descr="A person standing in a kitchen&#10;&#10;Description automatically generated">
            <a:extLst>
              <a:ext uri="{FF2B5EF4-FFF2-40B4-BE49-F238E27FC236}">
                <a16:creationId xmlns:a16="http://schemas.microsoft.com/office/drawing/2014/main" id="{CAAAE47B-7447-447D-90EE-A3F6E6E486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692412" y="2233839"/>
            <a:ext cx="4958805" cy="3719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524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E736475E-D7DB-47B3-A6E9-E2BCD55130E2}"/>
              </a:ext>
            </a:extLst>
          </p:cNvPr>
          <p:cNvSpPr txBox="1"/>
          <p:nvPr/>
        </p:nvSpPr>
        <p:spPr>
          <a:xfrm>
            <a:off x="1219200" y="990600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How To Remember  -    Keeping it Simple</a:t>
            </a:r>
          </a:p>
        </p:txBody>
      </p:sp>
      <p:pic>
        <p:nvPicPr>
          <p:cNvPr id="8" name="Picture 7" descr="A picture containing man, holding, standing, wearing&#10;&#10;Description automatically generated">
            <a:extLst>
              <a:ext uri="{FF2B5EF4-FFF2-40B4-BE49-F238E27FC236}">
                <a16:creationId xmlns:a16="http://schemas.microsoft.com/office/drawing/2014/main" id="{473B4191-68CC-4260-98A4-AE06897D27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42" y="1905000"/>
            <a:ext cx="1482923" cy="4640113"/>
          </a:xfrm>
          <a:prstGeom prst="rect">
            <a:avLst/>
          </a:prstGeom>
        </p:spPr>
      </p:pic>
      <p:pic>
        <p:nvPicPr>
          <p:cNvPr id="10" name="Picture 9" descr="A picture containing table&#10;&#10;Description automatically generated">
            <a:extLst>
              <a:ext uri="{FF2B5EF4-FFF2-40B4-BE49-F238E27FC236}">
                <a16:creationId xmlns:a16="http://schemas.microsoft.com/office/drawing/2014/main" id="{53C8A347-E9B0-43AD-80FF-D0375A4529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0133" y="1905000"/>
            <a:ext cx="6183313" cy="4430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87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EE5A8-DD91-4489-BAF7-498222FE7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Build Your Own Standing Workstation?</a:t>
            </a:r>
          </a:p>
        </p:txBody>
      </p:sp>
      <p:pic>
        <p:nvPicPr>
          <p:cNvPr id="5" name="Picture 4" descr="A chair sitting in front of a wooden floor&#10;&#10;Description automatically generated">
            <a:extLst>
              <a:ext uri="{FF2B5EF4-FFF2-40B4-BE49-F238E27FC236}">
                <a16:creationId xmlns:a16="http://schemas.microsoft.com/office/drawing/2014/main" id="{211A3C8D-5D7A-4476-9F33-5A7185E422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00" y="2286000"/>
            <a:ext cx="5308600" cy="3981450"/>
          </a:xfrm>
          <a:prstGeom prst="rect">
            <a:avLst/>
          </a:prstGeom>
        </p:spPr>
      </p:pic>
      <p:pic>
        <p:nvPicPr>
          <p:cNvPr id="7" name="Picture 6" descr="A picture containing person, indoor, man, kitchen&#10;&#10;Description automatically generated">
            <a:extLst>
              <a:ext uri="{FF2B5EF4-FFF2-40B4-BE49-F238E27FC236}">
                <a16:creationId xmlns:a16="http://schemas.microsoft.com/office/drawing/2014/main" id="{C57C556A-5573-485F-BAC3-44E30434F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00825" y="2761978"/>
            <a:ext cx="449580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48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219200"/>
            <a:ext cx="8458200" cy="2971800"/>
          </a:xfrm>
        </p:spPr>
        <p:txBody>
          <a:bodyPr rtlCol="0"/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n-US" sz="4400" dirty="0"/>
              <a:t>STATIC POSTURES ARE</a:t>
            </a:r>
            <a:br>
              <a:rPr lang="en-US" sz="4400" dirty="0"/>
            </a:br>
            <a:r>
              <a:rPr lang="en-US" sz="4400" dirty="0"/>
              <a:t>STRESSFULL!</a:t>
            </a:r>
            <a:r>
              <a:rPr lang="en-US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r>
              <a:rPr lang="en-US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en-US" sz="3600" dirty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en-US" sz="6000" i="1" dirty="0">
              <a:solidFill>
                <a:srgbClr val="0070C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76600" y="48006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>
                <a:solidFill>
                  <a:srgbClr val="0070C0"/>
                </a:solidFill>
                <a:latin typeface="Lucida Handwriting" panose="03010101010101010101" pitchFamily="66" charset="0"/>
                <a:ea typeface="Batang" panose="02030600000101010101" pitchFamily="18" charset="-127"/>
              </a:rPr>
              <a:t>We Need To Move!</a:t>
            </a:r>
          </a:p>
        </p:txBody>
      </p:sp>
    </p:spTree>
    <p:extLst>
      <p:ext uri="{BB962C8B-B14F-4D97-AF65-F5344CB8AC3E}">
        <p14:creationId xmlns:p14="http://schemas.microsoft.com/office/powerpoint/2010/main" val="2369467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990600"/>
            <a:ext cx="8610600" cy="5943600"/>
          </a:xfrm>
        </p:spPr>
        <p:txBody>
          <a:bodyPr rtlCol="0">
            <a:normAutofit fontScale="90000"/>
          </a:bodyPr>
          <a:lstStyle/>
          <a:p>
            <a:pPr marL="484632" algn="ctr" fontAlgn="auto">
              <a:spcAft>
                <a:spcPts val="0"/>
              </a:spcAft>
              <a:defRPr/>
            </a:pPr>
            <a:r>
              <a:rPr lang="en-US" sz="4900" dirty="0"/>
              <a:t> </a:t>
            </a:r>
            <a:r>
              <a:rPr lang="en-US" sz="4900" dirty="0">
                <a:solidFill>
                  <a:srgbClr val="0070C0"/>
                </a:solidFill>
              </a:rPr>
              <a:t>STRETCHING    GUIDELINES</a:t>
            </a:r>
            <a:r>
              <a:rPr lang="en-US" sz="4900" dirty="0"/>
              <a:t/>
            </a:r>
            <a:br>
              <a:rPr lang="en-US" sz="4900" dirty="0"/>
            </a:br>
            <a:r>
              <a:rPr lang="en-US" sz="2400" dirty="0"/>
              <a:t/>
            </a:r>
            <a:br>
              <a:rPr lang="en-US" sz="2400" dirty="0"/>
            </a:br>
            <a:r>
              <a:rPr lang="en-US" sz="3100" dirty="0"/>
              <a:t>Stretch Opposite of Prolonged Postures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Pay Attention to Pain!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Breathe!</a:t>
            </a:r>
            <a:br>
              <a:rPr lang="en-US" sz="3100" dirty="0"/>
            </a:br>
            <a:r>
              <a:rPr lang="en-US" sz="3100" dirty="0"/>
              <a:t/>
            </a:r>
            <a:br>
              <a:rPr lang="en-US" sz="3100" dirty="0"/>
            </a:br>
            <a:r>
              <a:rPr lang="en-US" sz="3100" dirty="0"/>
              <a:t>Periodic and Frequent (</a:t>
            </a:r>
            <a:r>
              <a:rPr lang="en-US" sz="3100" i="1" dirty="0"/>
              <a:t>Micro-break Stretching</a:t>
            </a:r>
            <a:r>
              <a:rPr lang="en-US" sz="3100" dirty="0"/>
              <a:t>)</a:t>
            </a:r>
            <a:br>
              <a:rPr lang="en-US" sz="3100" dirty="0"/>
            </a:br>
            <a:endParaRPr lang="en-US" sz="36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27563-5D41-4FFD-A8C8-448F41E11D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990600"/>
          </a:xfrm>
        </p:spPr>
        <p:txBody>
          <a:bodyPr/>
          <a:lstStyle/>
          <a:p>
            <a:r>
              <a:rPr lang="en-US" dirty="0"/>
              <a:t>Back Extension                   Side Bend</a:t>
            </a:r>
          </a:p>
        </p:txBody>
      </p:sp>
      <p:pic>
        <p:nvPicPr>
          <p:cNvPr id="9" name="Picture 8" descr="A person standing in front of water&#10;&#10;Description automatically generated">
            <a:extLst>
              <a:ext uri="{FF2B5EF4-FFF2-40B4-BE49-F238E27FC236}">
                <a16:creationId xmlns:a16="http://schemas.microsoft.com/office/drawing/2014/main" id="{75077EA1-FDC3-4AAD-9D6C-7D2637FB12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04" y="1888671"/>
            <a:ext cx="3510251" cy="4448175"/>
          </a:xfrm>
          <a:prstGeom prst="rect">
            <a:avLst/>
          </a:prstGeom>
        </p:spPr>
      </p:pic>
      <p:pic>
        <p:nvPicPr>
          <p:cNvPr id="11" name="Picture 10" descr="A person wearing a black dress&#10;&#10;Description automatically generated">
            <a:extLst>
              <a:ext uri="{FF2B5EF4-FFF2-40B4-BE49-F238E27FC236}">
                <a16:creationId xmlns:a16="http://schemas.microsoft.com/office/drawing/2014/main" id="{D97DEAA7-D000-4BA9-A05D-EF77F046B5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046" y="1888671"/>
            <a:ext cx="3197053" cy="4437289"/>
          </a:xfrm>
          <a:prstGeom prst="rect">
            <a:avLst/>
          </a:prstGeom>
        </p:spPr>
      </p:pic>
      <p:pic>
        <p:nvPicPr>
          <p:cNvPr id="13" name="Picture 12" descr="A picture containing water, woman, man, ball&#10;&#10;Description automatically generated">
            <a:extLst>
              <a:ext uri="{FF2B5EF4-FFF2-40B4-BE49-F238E27FC236}">
                <a16:creationId xmlns:a16="http://schemas.microsoft.com/office/drawing/2014/main" id="{49917477-9CE3-42CA-AEEA-420633E70C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399" y="1888671"/>
            <a:ext cx="3075447" cy="4424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68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4D193-230B-4AE7-80C1-46FAAFD3B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838200"/>
          </a:xfrm>
        </p:spPr>
        <p:txBody>
          <a:bodyPr/>
          <a:lstStyle/>
          <a:p>
            <a:pPr algn="ctr"/>
            <a:r>
              <a:rPr lang="en-US" dirty="0"/>
              <a:t>Hip Flexor Stretch</a:t>
            </a:r>
          </a:p>
        </p:txBody>
      </p:sp>
      <p:pic>
        <p:nvPicPr>
          <p:cNvPr id="5" name="Picture 4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3C0538E7-3939-4C0A-9619-B536C30462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828800"/>
            <a:ext cx="4048125" cy="4648200"/>
          </a:xfrm>
          <a:prstGeom prst="rect">
            <a:avLst/>
          </a:prstGeom>
        </p:spPr>
      </p:pic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9C49F519-003E-4AC3-8EB3-16D4386BF4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781175"/>
            <a:ext cx="3362325" cy="469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100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42133B-1399-4B64-BAC3-A2A036601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219200"/>
          </a:xfrm>
        </p:spPr>
        <p:txBody>
          <a:bodyPr/>
          <a:lstStyle/>
          <a:p>
            <a:r>
              <a:rPr lang="en-US" sz="3600" dirty="0"/>
              <a:t>Chin Tuck					Chest &amp; Shoulder</a:t>
            </a:r>
            <a:br>
              <a:rPr lang="en-US" sz="3600" dirty="0"/>
            </a:br>
            <a:r>
              <a:rPr lang="en-US" sz="2400" dirty="0"/>
              <a:t>         (Chin Retraction)</a:t>
            </a:r>
            <a:endParaRPr lang="en-US" sz="3600" dirty="0"/>
          </a:p>
        </p:txBody>
      </p:sp>
      <p:pic>
        <p:nvPicPr>
          <p:cNvPr id="5" name="Picture 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B0FD49DF-45DE-4255-9A2E-4154B98F4C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103625"/>
            <a:ext cx="4454236" cy="4630550"/>
          </a:xfrm>
          <a:prstGeom prst="rect">
            <a:avLst/>
          </a:prstGeom>
        </p:spPr>
      </p:pic>
      <p:pic>
        <p:nvPicPr>
          <p:cNvPr id="7" name="Picture 6" descr="A person wearing a black dress&#10;&#10;Description automatically generated">
            <a:extLst>
              <a:ext uri="{FF2B5EF4-FFF2-40B4-BE49-F238E27FC236}">
                <a16:creationId xmlns:a16="http://schemas.microsoft.com/office/drawing/2014/main" id="{8E67A2D5-06BE-4F6C-BE3B-B6854AB66F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1995451"/>
            <a:ext cx="3958934" cy="4738724"/>
          </a:xfrm>
          <a:prstGeom prst="rect">
            <a:avLst/>
          </a:prstGeom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C218DD0E-AB54-4EF8-9AB7-9A7669C5C024}"/>
              </a:ext>
            </a:extLst>
          </p:cNvPr>
          <p:cNvSpPr/>
          <p:nvPr/>
        </p:nvSpPr>
        <p:spPr>
          <a:xfrm>
            <a:off x="3124200" y="2438400"/>
            <a:ext cx="1600200" cy="533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AE25E17-B4ED-4C01-B898-837A1AF636A7}"/>
              </a:ext>
            </a:extLst>
          </p:cNvPr>
          <p:cNvCxnSpPr>
            <a:cxnSpLocks/>
          </p:cNvCxnSpPr>
          <p:nvPr/>
        </p:nvCxnSpPr>
        <p:spPr>
          <a:xfrm>
            <a:off x="2743200" y="2438400"/>
            <a:ext cx="0" cy="3810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309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person, sitting, laptop, boy&#10;&#10;Description automatically generated">
            <a:extLst>
              <a:ext uri="{FF2B5EF4-FFF2-40B4-BE49-F238E27FC236}">
                <a16:creationId xmlns:a16="http://schemas.microsoft.com/office/drawing/2014/main" id="{9E6B4CEB-081F-4FBD-B3FD-1D473F625E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05000"/>
            <a:ext cx="5007686" cy="3505380"/>
          </a:xfrm>
        </p:spPr>
      </p:pic>
      <p:pic>
        <p:nvPicPr>
          <p:cNvPr id="8" name="Picture 7" descr="A person sitting on a bed reading a book&#10;&#10;Description automatically generated">
            <a:extLst>
              <a:ext uri="{FF2B5EF4-FFF2-40B4-BE49-F238E27FC236}">
                <a16:creationId xmlns:a16="http://schemas.microsoft.com/office/drawing/2014/main" id="{6FF704B2-83DC-49A9-8BE4-62853AEDEB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676310"/>
            <a:ext cx="5207268" cy="3505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7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statue of a person&#10;&#10;Description automatically generated">
            <a:extLst>
              <a:ext uri="{FF2B5EF4-FFF2-40B4-BE49-F238E27FC236}">
                <a16:creationId xmlns:a16="http://schemas.microsoft.com/office/drawing/2014/main" id="{65EAEF3B-0A50-4A63-9871-31D732DA0B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736600"/>
            <a:ext cx="4495800" cy="599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2FAE41-2203-4620-B3EA-5262A2DE9209}"/>
              </a:ext>
            </a:extLst>
          </p:cNvPr>
          <p:cNvSpPr txBox="1"/>
          <p:nvPr/>
        </p:nvSpPr>
        <p:spPr>
          <a:xfrm>
            <a:off x="1371600" y="2362200"/>
            <a:ext cx="441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Move More !  </a:t>
            </a:r>
          </a:p>
          <a:p>
            <a:endParaRPr lang="en-US" sz="4000" b="1" dirty="0"/>
          </a:p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>… </a:t>
            </a:r>
            <a:r>
              <a:rPr lang="en-US" sz="3200" b="1" dirty="0"/>
              <a:t>opportunities for self-improvement..?</a:t>
            </a:r>
          </a:p>
        </p:txBody>
      </p:sp>
    </p:spTree>
    <p:extLst>
      <p:ext uri="{BB962C8B-B14F-4D97-AF65-F5344CB8AC3E}">
        <p14:creationId xmlns:p14="http://schemas.microsoft.com/office/powerpoint/2010/main" val="407605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lying on a bed using a computer&#10;&#10;Description automatically generated">
            <a:extLst>
              <a:ext uri="{FF2B5EF4-FFF2-40B4-BE49-F238E27FC236}">
                <a16:creationId xmlns:a16="http://schemas.microsoft.com/office/drawing/2014/main" id="{93FE1DAC-D7AF-486F-8EFB-F2CF90D835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23" y="609600"/>
            <a:ext cx="5696071" cy="3657600"/>
          </a:xfrm>
        </p:spPr>
      </p:pic>
      <p:pic>
        <p:nvPicPr>
          <p:cNvPr id="7" name="Picture 6" descr="A person sitting in a living room&#10;&#10;Description automatically generated">
            <a:extLst>
              <a:ext uri="{FF2B5EF4-FFF2-40B4-BE49-F238E27FC236}">
                <a16:creationId xmlns:a16="http://schemas.microsoft.com/office/drawing/2014/main" id="{90AB73F1-008A-4FE2-ACCE-155D06212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971800"/>
            <a:ext cx="7272077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4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89815-089C-4D1F-B8F2-4F6B8D8EB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85800"/>
            <a:ext cx="10972800" cy="1066800"/>
          </a:xfrm>
        </p:spPr>
        <p:txBody>
          <a:bodyPr/>
          <a:lstStyle/>
          <a:p>
            <a:r>
              <a:rPr lang="en-US" dirty="0"/>
              <a:t>      What is “good” Ergonomic set-up 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CCBE-DF71-42E9-8984-5FA2B8AB9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6400" y="2286000"/>
            <a:ext cx="9829800" cy="3200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What are the principles?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Are they different at home than they are at the office?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What about other ‘remote locations’?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7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31F92792-B5D0-428C-81CE-F846BCC577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4844440" cy="5867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8F1E2D7-8CBE-496A-85A7-259A0D4F6C43}"/>
              </a:ext>
            </a:extLst>
          </p:cNvPr>
          <p:cNvSpPr txBox="1"/>
          <p:nvPr/>
        </p:nvSpPr>
        <p:spPr>
          <a:xfrm>
            <a:off x="5867400" y="838200"/>
            <a:ext cx="601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      </a:t>
            </a:r>
            <a:r>
              <a:rPr lang="en-US" sz="2000" b="1" dirty="0"/>
              <a:t>Essential Elements of Good Working Posture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615E58-EA85-4ED8-B828-1F775FBEEF6B}"/>
              </a:ext>
            </a:extLst>
          </p:cNvPr>
          <p:cNvSpPr txBox="1"/>
          <p:nvPr/>
        </p:nvSpPr>
        <p:spPr>
          <a:xfrm>
            <a:off x="5880463" y="1524000"/>
            <a:ext cx="60198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Standing and Seated:</a:t>
            </a:r>
          </a:p>
          <a:p>
            <a:endParaRPr lang="en-US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Back Straight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Head Level (not looking down)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Upper arms hang relaxed at torso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Elbows about 90</a:t>
            </a:r>
            <a:r>
              <a:rPr lang="en-US" baseline="30000" dirty="0"/>
              <a:t>o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Feet well supported (on floor or footrest)</a:t>
            </a:r>
          </a:p>
          <a:p>
            <a:pPr lvl="1"/>
            <a:endParaRPr lang="en-US" dirty="0"/>
          </a:p>
          <a:p>
            <a:endParaRPr lang="en-US" dirty="0"/>
          </a:p>
          <a:p>
            <a:r>
              <a:rPr lang="en-US" b="1" dirty="0"/>
              <a:t>Seated Specific:</a:t>
            </a:r>
          </a:p>
          <a:p>
            <a:endParaRPr lang="en-US" b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Lumbar curve is well supported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n-US" dirty="0"/>
              <a:t>Torso rests against the back rest (sit deep-in-the seat)</a:t>
            </a:r>
          </a:p>
          <a:p>
            <a:endParaRPr lang="en-US" dirty="0"/>
          </a:p>
          <a:p>
            <a:r>
              <a:rPr lang="en-US" u="sng" dirty="0">
                <a:hlinkClick r:id="rId4"/>
              </a:rPr>
              <a:t>https://hr.ucr.edu/document/whw-ergonomics-working-remotely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23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owner\Pictures\Chiro Presentation\spine3-BB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685800"/>
            <a:ext cx="5715000" cy="6172200"/>
          </a:xfrm>
          <a:prstGeom prst="rect">
            <a:avLst/>
          </a:prstGeom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rc 1"/>
          <p:cNvSpPr/>
          <p:nvPr/>
        </p:nvSpPr>
        <p:spPr>
          <a:xfrm rot="13366633">
            <a:off x="5600701" y="1789092"/>
            <a:ext cx="914400" cy="914400"/>
          </a:xfrm>
          <a:prstGeom prst="arc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c 2"/>
          <p:cNvSpPr/>
          <p:nvPr/>
        </p:nvSpPr>
        <p:spPr>
          <a:xfrm rot="1067010">
            <a:off x="5112613" y="3011868"/>
            <a:ext cx="823777" cy="1288249"/>
          </a:xfrm>
          <a:prstGeom prst="arc">
            <a:avLst>
              <a:gd name="adj1" fmla="val 16988778"/>
              <a:gd name="adj2" fmla="val 1280613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rc 3"/>
          <p:cNvSpPr/>
          <p:nvPr/>
        </p:nvSpPr>
        <p:spPr>
          <a:xfrm rot="14988770">
            <a:off x="5614308" y="4777721"/>
            <a:ext cx="1082315" cy="691568"/>
          </a:xfrm>
          <a:prstGeom prst="arc">
            <a:avLst>
              <a:gd name="adj1" fmla="val 14839739"/>
              <a:gd name="adj2" fmla="val 2104442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247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stock-vector-full-lenght-profile-of-a-standing-naked-man-4871774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1" y="609601"/>
            <a:ext cx="3001963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6172200" y="838201"/>
            <a:ext cx="3581400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sz="2000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+mn-lt"/>
              </a:rPr>
              <a:t>Power Posture of the Spine</a:t>
            </a:r>
          </a:p>
          <a:p>
            <a:pPr eaLnBrk="1" hangingPunct="1">
              <a:defRPr/>
            </a:pP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defRPr/>
            </a:pPr>
            <a:endParaRPr lang="en-US" sz="2000" dirty="0">
              <a:solidFill>
                <a:srgbClr val="002060"/>
              </a:solidFill>
              <a:latin typeface="+mn-lt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The ears, shoulders and hips  are in a straight 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2514600" y="3048000"/>
            <a:ext cx="1143000" cy="4572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19601" y="3124200"/>
            <a:ext cx="1096963" cy="5334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Right Triangle 3"/>
          <p:cNvSpPr/>
          <p:nvPr/>
        </p:nvSpPr>
        <p:spPr>
          <a:xfrm>
            <a:off x="3886200" y="3352800"/>
            <a:ext cx="457200" cy="228600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rapezoid 4"/>
          <p:cNvSpPr/>
          <p:nvPr/>
        </p:nvSpPr>
        <p:spPr>
          <a:xfrm>
            <a:off x="4191000" y="3276600"/>
            <a:ext cx="228600" cy="762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114800" y="762000"/>
            <a:ext cx="0" cy="50292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18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person, man, young, woman&#10;&#10;Description automatically generated">
            <a:extLst>
              <a:ext uri="{FF2B5EF4-FFF2-40B4-BE49-F238E27FC236}">
                <a16:creationId xmlns:a16="http://schemas.microsoft.com/office/drawing/2014/main" id="{B659F367-9E90-4020-BD6C-4BEC06890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685800"/>
            <a:ext cx="4410121" cy="676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46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CRTemplate2">
  <a:themeElements>
    <a:clrScheme name="UCRTemplate2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UCRTemplate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UCRTemplate2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2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2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CRTemplate_blue [Read-Only] [Compatibility Mode]" id="{7EF4004A-D0E2-4256-8917-73F9BDB11ED6}" vid="{C47A0F65-7DDA-42E6-91DD-B15061A0EEF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77EB049714954AAE27C20C709B9EE4" ma:contentTypeVersion="13" ma:contentTypeDescription="Create a new document." ma:contentTypeScope="" ma:versionID="43b8b64db07a5d1975555d9d4f0aeea6">
  <xsd:schema xmlns:xsd="http://www.w3.org/2001/XMLSchema" xmlns:xs="http://www.w3.org/2001/XMLSchema" xmlns:p="http://schemas.microsoft.com/office/2006/metadata/properties" xmlns:ns3="94bdd64c-ec47-49db-8292-3116fd30e204" xmlns:ns4="d739ba31-bb29-4ddd-87d5-40646b91bae9" targetNamespace="http://schemas.microsoft.com/office/2006/metadata/properties" ma:root="true" ma:fieldsID="7048701b8506a2350309e682ed278644" ns3:_="" ns4:_="">
    <xsd:import namespace="94bdd64c-ec47-49db-8292-3116fd30e204"/>
    <xsd:import namespace="d739ba31-bb29-4ddd-87d5-40646b91bae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bdd64c-ec47-49db-8292-3116fd30e2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9ba31-bb29-4ddd-87d5-40646b91bae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F714DEC-8401-41BB-9B0F-1ED6313DFD6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bdd64c-ec47-49db-8292-3116fd30e204"/>
    <ds:schemaRef ds:uri="d739ba31-bb29-4ddd-87d5-40646b91bae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E8987A7-A22C-4176-B32F-683FD2B369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40DD82-63F0-4B94-989B-DF4A3973D924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dcmitype/"/>
    <ds:schemaRef ds:uri="http://schemas.openxmlformats.org/package/2006/metadata/core-properties"/>
    <ds:schemaRef ds:uri="d739ba31-bb29-4ddd-87d5-40646b91bae9"/>
    <ds:schemaRef ds:uri="http://schemas.microsoft.com/office/infopath/2007/PartnerControls"/>
    <ds:schemaRef ds:uri="94bdd64c-ec47-49db-8292-3116fd30e204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UCRTemplate_blue- do not use</Template>
  <TotalTime>2200</TotalTime>
  <Words>994</Words>
  <Application>Microsoft Office PowerPoint</Application>
  <PresentationFormat>Widescreen</PresentationFormat>
  <Paragraphs>105</Paragraphs>
  <Slides>30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8" baseType="lpstr">
      <vt:lpstr>Arabic Typesetting</vt:lpstr>
      <vt:lpstr>Arial</vt:lpstr>
      <vt:lpstr>Batang</vt:lpstr>
      <vt:lpstr>Calibri</vt:lpstr>
      <vt:lpstr>Lucida Handwriting</vt:lpstr>
      <vt:lpstr>Times New Roman</vt:lpstr>
      <vt:lpstr>Wingdings</vt:lpstr>
      <vt:lpstr>UCRTemplate2</vt:lpstr>
      <vt:lpstr>Working Remotely </vt:lpstr>
      <vt:lpstr>PowerPoint Presentation</vt:lpstr>
      <vt:lpstr>PowerPoint Presentation</vt:lpstr>
      <vt:lpstr>PowerPoint Presentation</vt:lpstr>
      <vt:lpstr>      What is “good” Ergonomic set-up ?</vt:lpstr>
      <vt:lpstr>PowerPoint Presentation</vt:lpstr>
      <vt:lpstr>PowerPoint Presentation</vt:lpstr>
      <vt:lpstr>PowerPoint Presentation</vt:lpstr>
      <vt:lpstr>PowerPoint Presentation</vt:lpstr>
      <vt:lpstr>  3 Rules For Sitting Safely  1) Open Angles -  (Raise Seat)</vt:lpstr>
      <vt:lpstr>        2)  Sit  “Deep-In-The-Seat”</vt:lpstr>
      <vt:lpstr>       3) Support  The Lumbar  Curve !</vt:lpstr>
      <vt:lpstr>       3) Support  The Lumbar  Curve !</vt:lpstr>
      <vt:lpstr>PowerPoint Presentation</vt:lpstr>
      <vt:lpstr>At The Dining Room Table</vt:lpstr>
      <vt:lpstr>At The Dining Room Table</vt:lpstr>
      <vt:lpstr>At The Dining Room Table</vt:lpstr>
      <vt:lpstr>PowerPoint Presentation</vt:lpstr>
      <vt:lpstr>On The Couch  (Ouch!)</vt:lpstr>
      <vt:lpstr>On The Couch  (Ouch!)</vt:lpstr>
      <vt:lpstr>On The Couch</vt:lpstr>
      <vt:lpstr>Creating Standing-work Options</vt:lpstr>
      <vt:lpstr>PowerPoint Presentation</vt:lpstr>
      <vt:lpstr>Build Your Own Standing Workstation?</vt:lpstr>
      <vt:lpstr>STATIC POSTURES ARE STRESSFULL!  </vt:lpstr>
      <vt:lpstr> STRETCHING    GUIDELINES  Stretch Opposite of Prolonged Postures  Pay Attention to Pain!  Breathe!  Periodic and Frequent (Micro-break Stretching) </vt:lpstr>
      <vt:lpstr>Back Extension                   Side Bend</vt:lpstr>
      <vt:lpstr>Hip Flexor Stretch</vt:lpstr>
      <vt:lpstr>Chin Tuck     Chest &amp; Shoulder          (Chin Retraction)</vt:lpstr>
      <vt:lpstr>PowerPoint Presentation</vt:lpstr>
    </vt:vector>
  </TitlesOfParts>
  <Company>University of California Riverside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clyde.blackwelder@ucr.edu</dc:creator>
  <cp:lastModifiedBy>Clyde Spencer Blackwelder</cp:lastModifiedBy>
  <cp:revision>78</cp:revision>
  <cp:lastPrinted>2016-10-04T23:18:28Z</cp:lastPrinted>
  <dcterms:created xsi:type="dcterms:W3CDTF">2015-09-16T15:01:42Z</dcterms:created>
  <dcterms:modified xsi:type="dcterms:W3CDTF">2020-12-03T18:03:47Z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0x010100CC77EB049714954AAE27C20C709B9EE4</vt:lpwstr>
  </property>
</Properties>
</file>