
<file path=[Content_Types].xml><?xml version="1.0" encoding="utf-8"?>
<Types xmlns="http://schemas.openxmlformats.org/package/2006/content-types">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ppt/charts/chart10.xml" ContentType="application/vnd.openxmlformats-officedocument.drawingml.chart+xml"/>
  <Override PartName="/ppt/charts/chart11.xml" ContentType="application/vnd.openxmlformats-officedocument.drawingml.chart+xml"/>
  <Override PartName="/ppt/charts/chart12.xml" ContentType="application/vnd.openxmlformats-officedocument.drawingml.chart+xml"/>
  <Override PartName="/ppt/charts/chart13.xml" ContentType="application/vnd.openxmlformats-officedocument.drawingml.chart+xml"/>
  <Override PartName="/ppt/charts/chart14.xml" ContentType="application/vnd.openxmlformats-officedocument.drawingml.chart+xml"/>
  <Override PartName="/ppt/charts/chart15.xml" ContentType="application/vnd.openxmlformats-officedocument.drawingml.chart+xml"/>
  <Override PartName="/ppt/charts/chart16.xml" ContentType="application/vnd.openxmlformats-officedocument.drawingml.chart+xml"/>
  <Override PartName="/ppt/charts/chart17.xml" ContentType="application/vnd.openxmlformats-officedocument.drawingml.chart+xml"/>
  <Override PartName="/ppt/charts/chart18.xml" ContentType="application/vnd.openxmlformats-officedocument.drawingml.chart+xml"/>
  <Override PartName="/ppt/charts/chart19.xml" ContentType="application/vnd.openxmlformats-officedocument.drawingml.chart+xml"/>
  <Override PartName="/ppt/charts/chart20.xml" ContentType="application/vnd.openxmlformats-officedocument.drawingml.chart+xml"/>
  <Override PartName="/ppt/charts/chart21.xml" ContentType="application/vnd.openxmlformats-officedocument.drawingml.chart+xml"/>
  <Override PartName="/ppt/charts/chart22.xml" ContentType="application/vnd.openxmlformats-officedocument.drawingml.chart+xml"/>
  <Override PartName="/ppt/charts/chart23.xml" ContentType="application/vnd.openxmlformats-officedocument.drawingml.chart+xml"/>
  <Override PartName="/ppt/charts/chart24.xml" ContentType="application/vnd.openxmlformats-officedocument.drawingml.chart+xml"/>
  <Override PartName="/ppt/charts/chart25.xml" ContentType="application/vnd.openxmlformats-officedocument.drawingml.chart+xml"/>
  <Override PartName="/ppt/charts/chart26.xml" ContentType="application/vnd.openxmlformats-officedocument.drawingml.chart+xml"/>
  <Override PartName="/ppt/charts/chart27.xml" ContentType="application/vnd.openxmlformats-officedocument.drawingml.chart+xml"/>
  <Override PartName="/ppt/charts/chart28.xml" ContentType="application/vnd.openxmlformats-officedocument.drawingml.chart+xml"/>
  <Override PartName="/ppt/charts/chart29.xml" ContentType="application/vnd.openxmlformats-officedocument.drawingml.chart+xml"/>
  <Override PartName="/ppt/charts/chart30.xml" ContentType="application/vnd.openxmlformats-officedocument.drawingml.chart+xml"/>
  <Override PartName="/ppt/charts/chart31.xml" ContentType="application/vnd.openxmlformats-officedocument.drawingml.chart+xml"/>
  <Override PartName="/ppt/charts/chart32.xml" ContentType="application/vnd.openxmlformats-officedocument.drawingml.chart+xml"/>
  <Override PartName="/ppt/charts/chart33.xml" ContentType="application/vnd.openxmlformats-officedocument.drawingml.chart+xml"/>
  <Override PartName="/ppt/charts/chart34.xml" ContentType="application/vnd.openxmlformats-officedocument.drawingml.chart+xml"/>
  <Override PartName="/ppt/charts/chart35.xml" ContentType="application/vnd.openxmlformats-officedocument.drawingml.chart+xml"/>
  <Override PartName="/ppt/charts/chart36.xml" ContentType="application/vnd.openxmlformats-officedocument.drawingml.chart+xml"/>
  <Override PartName="/ppt/charts/chart37.xml" ContentType="application/vnd.openxmlformats-officedocument.drawingml.chart+xml"/>
  <Override PartName="/ppt/charts/chart38.xml" ContentType="application/vnd.openxmlformats-officedocument.drawingml.char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8" r:id="rId5"/>
    <p:sldId id="260" r:id="rId6"/>
    <p:sldId id="262" r:id="rId7"/>
    <p:sldId id="264" r:id="rId8"/>
    <p:sldId id="266" r:id="rId9"/>
    <p:sldId id="268" r:id="rId10"/>
    <p:sldId id="270" r:id="rId11"/>
    <p:sldId id="272" r:id="rId12"/>
    <p:sldId id="274" r:id="rId13"/>
    <p:sldId id="276" r:id="rId14"/>
    <p:sldId id="278" r:id="rId15"/>
    <p:sldId id="281" r:id="rId16"/>
    <p:sldId id="280" r:id="rId17"/>
  </p:sldIdLst>
  <p:sldSz cx="9144000" cy="6858000" type="screen4x3"/>
  <p:notesSz cx="6858000" cy="9144000"/>
  <p:custDataLst>
    <p:tags r:id="rId1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6049BD7-FB9C-4421-B8F3-0758AE3D03CC}" v="6" dt="2020-03-31T20:10:23.64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9" d="100"/>
          <a:sy n="69" d="100"/>
        </p:scale>
        <p:origin x="444" y="78"/>
      </p:cViewPr>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ter A Hayashida" userId="2ec255e4-fb69-407c-89c1-872fe1f7ff88" providerId="ADAL" clId="{A6049BD7-FB9C-4421-B8F3-0758AE3D03CC}"/>
    <pc:docChg chg="custSel addSld modSld">
      <pc:chgData name="Peter A Hayashida" userId="2ec255e4-fb69-407c-89c1-872fe1f7ff88" providerId="ADAL" clId="{A6049BD7-FB9C-4421-B8F3-0758AE3D03CC}" dt="2020-03-31T20:10:26.134" v="158" actId="962"/>
      <pc:docMkLst>
        <pc:docMk/>
      </pc:docMkLst>
      <pc:sldChg chg="modSp">
        <pc:chgData name="Peter A Hayashida" userId="2ec255e4-fb69-407c-89c1-872fe1f7ff88" providerId="ADAL" clId="{A6049BD7-FB9C-4421-B8F3-0758AE3D03CC}" dt="2020-03-21T18:33:46.743" v="77" actId="27636"/>
        <pc:sldMkLst>
          <pc:docMk/>
          <pc:sldMk cId="0" sldId="258"/>
        </pc:sldMkLst>
        <pc:spChg chg="mod">
          <ac:chgData name="Peter A Hayashida" userId="2ec255e4-fb69-407c-89c1-872fe1f7ff88" providerId="ADAL" clId="{A6049BD7-FB9C-4421-B8F3-0758AE3D03CC}" dt="2020-03-21T18:33:46.743" v="77" actId="27636"/>
          <ac:spMkLst>
            <pc:docMk/>
            <pc:sldMk cId="0" sldId="258"/>
            <ac:spMk id="6" creationId="{00000000-0000-0000-0000-000000000000}"/>
          </ac:spMkLst>
        </pc:spChg>
      </pc:sldChg>
      <pc:sldChg chg="modSp">
        <pc:chgData name="Peter A Hayashida" userId="2ec255e4-fb69-407c-89c1-872fe1f7ff88" providerId="ADAL" clId="{A6049BD7-FB9C-4421-B8F3-0758AE3D03CC}" dt="2020-03-21T18:33:46.758" v="84" actId="27636"/>
        <pc:sldMkLst>
          <pc:docMk/>
          <pc:sldMk cId="0" sldId="260"/>
        </pc:sldMkLst>
        <pc:spChg chg="mod">
          <ac:chgData name="Peter A Hayashida" userId="2ec255e4-fb69-407c-89c1-872fe1f7ff88" providerId="ADAL" clId="{A6049BD7-FB9C-4421-B8F3-0758AE3D03CC}" dt="2020-03-21T18:33:46.747" v="78" actId="27636"/>
          <ac:spMkLst>
            <pc:docMk/>
            <pc:sldMk cId="0" sldId="260"/>
            <ac:spMk id="5" creationId="{00000000-0000-0000-0000-000000000000}"/>
          </ac:spMkLst>
        </pc:spChg>
        <pc:spChg chg="mod">
          <ac:chgData name="Peter A Hayashida" userId="2ec255e4-fb69-407c-89c1-872fe1f7ff88" providerId="ADAL" clId="{A6049BD7-FB9C-4421-B8F3-0758AE3D03CC}" dt="2020-03-21T18:33:46.754" v="82" actId="27636"/>
          <ac:spMkLst>
            <pc:docMk/>
            <pc:sldMk cId="0" sldId="260"/>
            <ac:spMk id="8" creationId="{00000000-0000-0000-0000-000000000000}"/>
          </ac:spMkLst>
        </pc:spChg>
        <pc:spChg chg="mod">
          <ac:chgData name="Peter A Hayashida" userId="2ec255e4-fb69-407c-89c1-872fe1f7ff88" providerId="ADAL" clId="{A6049BD7-FB9C-4421-B8F3-0758AE3D03CC}" dt="2020-03-21T18:33:46.749" v="79" actId="27636"/>
          <ac:spMkLst>
            <pc:docMk/>
            <pc:sldMk cId="0" sldId="260"/>
            <ac:spMk id="10" creationId="{00000000-0000-0000-0000-000000000000}"/>
          </ac:spMkLst>
        </pc:spChg>
        <pc:spChg chg="mod">
          <ac:chgData name="Peter A Hayashida" userId="2ec255e4-fb69-407c-89c1-872fe1f7ff88" providerId="ADAL" clId="{A6049BD7-FB9C-4421-B8F3-0758AE3D03CC}" dt="2020-03-21T18:33:46.752" v="81" actId="27636"/>
          <ac:spMkLst>
            <pc:docMk/>
            <pc:sldMk cId="0" sldId="260"/>
            <ac:spMk id="12" creationId="{00000000-0000-0000-0000-000000000000}"/>
          </ac:spMkLst>
        </pc:spChg>
        <pc:spChg chg="mod">
          <ac:chgData name="Peter A Hayashida" userId="2ec255e4-fb69-407c-89c1-872fe1f7ff88" providerId="ADAL" clId="{A6049BD7-FB9C-4421-B8F3-0758AE3D03CC}" dt="2020-03-21T18:33:46.756" v="83" actId="27636"/>
          <ac:spMkLst>
            <pc:docMk/>
            <pc:sldMk cId="0" sldId="260"/>
            <ac:spMk id="14" creationId="{00000000-0000-0000-0000-000000000000}"/>
          </ac:spMkLst>
        </pc:spChg>
        <pc:spChg chg="mod">
          <ac:chgData name="Peter A Hayashida" userId="2ec255e4-fb69-407c-89c1-872fe1f7ff88" providerId="ADAL" clId="{A6049BD7-FB9C-4421-B8F3-0758AE3D03CC}" dt="2020-03-21T18:33:46.758" v="84" actId="27636"/>
          <ac:spMkLst>
            <pc:docMk/>
            <pc:sldMk cId="0" sldId="260"/>
            <ac:spMk id="16" creationId="{00000000-0000-0000-0000-000000000000}"/>
          </ac:spMkLst>
        </pc:spChg>
        <pc:spChg chg="mod">
          <ac:chgData name="Peter A Hayashida" userId="2ec255e4-fb69-407c-89c1-872fe1f7ff88" providerId="ADAL" clId="{A6049BD7-FB9C-4421-B8F3-0758AE3D03CC}" dt="2020-03-21T18:33:46.751" v="80" actId="27636"/>
          <ac:spMkLst>
            <pc:docMk/>
            <pc:sldMk cId="0" sldId="260"/>
            <ac:spMk id="18" creationId="{00000000-0000-0000-0000-000000000000}"/>
          </ac:spMkLst>
        </pc:spChg>
      </pc:sldChg>
      <pc:sldChg chg="modSp">
        <pc:chgData name="Peter A Hayashida" userId="2ec255e4-fb69-407c-89c1-872fe1f7ff88" providerId="ADAL" clId="{A6049BD7-FB9C-4421-B8F3-0758AE3D03CC}" dt="2020-03-21T18:33:46.794" v="91" actId="27636"/>
        <pc:sldMkLst>
          <pc:docMk/>
          <pc:sldMk cId="0" sldId="262"/>
        </pc:sldMkLst>
        <pc:spChg chg="mod">
          <ac:chgData name="Peter A Hayashida" userId="2ec255e4-fb69-407c-89c1-872fe1f7ff88" providerId="ADAL" clId="{A6049BD7-FB9C-4421-B8F3-0758AE3D03CC}" dt="2020-03-21T18:33:46.765" v="86" actId="27636"/>
          <ac:spMkLst>
            <pc:docMk/>
            <pc:sldMk cId="0" sldId="262"/>
            <ac:spMk id="5" creationId="{00000000-0000-0000-0000-000000000000}"/>
          </ac:spMkLst>
        </pc:spChg>
        <pc:spChg chg="mod">
          <ac:chgData name="Peter A Hayashida" userId="2ec255e4-fb69-407c-89c1-872fe1f7ff88" providerId="ADAL" clId="{A6049BD7-FB9C-4421-B8F3-0758AE3D03CC}" dt="2020-03-21T18:33:46.788" v="88" actId="27636"/>
          <ac:spMkLst>
            <pc:docMk/>
            <pc:sldMk cId="0" sldId="262"/>
            <ac:spMk id="8" creationId="{00000000-0000-0000-0000-000000000000}"/>
          </ac:spMkLst>
        </pc:spChg>
        <pc:spChg chg="mod">
          <ac:chgData name="Peter A Hayashida" userId="2ec255e4-fb69-407c-89c1-872fe1f7ff88" providerId="ADAL" clId="{A6049BD7-FB9C-4421-B8F3-0758AE3D03CC}" dt="2020-03-21T18:33:46.794" v="91" actId="27636"/>
          <ac:spMkLst>
            <pc:docMk/>
            <pc:sldMk cId="0" sldId="262"/>
            <ac:spMk id="10" creationId="{00000000-0000-0000-0000-000000000000}"/>
          </ac:spMkLst>
        </pc:spChg>
        <pc:spChg chg="mod">
          <ac:chgData name="Peter A Hayashida" userId="2ec255e4-fb69-407c-89c1-872fe1f7ff88" providerId="ADAL" clId="{A6049BD7-FB9C-4421-B8F3-0758AE3D03CC}" dt="2020-03-21T18:33:46.790" v="89" actId="27636"/>
          <ac:spMkLst>
            <pc:docMk/>
            <pc:sldMk cId="0" sldId="262"/>
            <ac:spMk id="12" creationId="{00000000-0000-0000-0000-000000000000}"/>
          </ac:spMkLst>
        </pc:spChg>
        <pc:spChg chg="mod">
          <ac:chgData name="Peter A Hayashida" userId="2ec255e4-fb69-407c-89c1-872fe1f7ff88" providerId="ADAL" clId="{A6049BD7-FB9C-4421-B8F3-0758AE3D03CC}" dt="2020-03-21T18:33:46.792" v="90" actId="27636"/>
          <ac:spMkLst>
            <pc:docMk/>
            <pc:sldMk cId="0" sldId="262"/>
            <ac:spMk id="14" creationId="{00000000-0000-0000-0000-000000000000}"/>
          </ac:spMkLst>
        </pc:spChg>
        <pc:spChg chg="mod">
          <ac:chgData name="Peter A Hayashida" userId="2ec255e4-fb69-407c-89c1-872fe1f7ff88" providerId="ADAL" clId="{A6049BD7-FB9C-4421-B8F3-0758AE3D03CC}" dt="2020-03-21T18:33:46.762" v="85" actId="27636"/>
          <ac:spMkLst>
            <pc:docMk/>
            <pc:sldMk cId="0" sldId="262"/>
            <ac:spMk id="16" creationId="{00000000-0000-0000-0000-000000000000}"/>
          </ac:spMkLst>
        </pc:spChg>
        <pc:spChg chg="mod">
          <ac:chgData name="Peter A Hayashida" userId="2ec255e4-fb69-407c-89c1-872fe1f7ff88" providerId="ADAL" clId="{A6049BD7-FB9C-4421-B8F3-0758AE3D03CC}" dt="2020-03-21T18:33:46.767" v="87" actId="27636"/>
          <ac:spMkLst>
            <pc:docMk/>
            <pc:sldMk cId="0" sldId="262"/>
            <ac:spMk id="18" creationId="{00000000-0000-0000-0000-000000000000}"/>
          </ac:spMkLst>
        </pc:spChg>
        <pc:spChg chg="mod">
          <ac:chgData name="Peter A Hayashida" userId="2ec255e4-fb69-407c-89c1-872fe1f7ff88" providerId="ADAL" clId="{A6049BD7-FB9C-4421-B8F3-0758AE3D03CC}" dt="2020-03-21T17:24:54.087" v="11" actId="27636"/>
          <ac:spMkLst>
            <pc:docMk/>
            <pc:sldMk cId="0" sldId="262"/>
            <ac:spMk id="25" creationId="{00000000-0000-0000-0000-000000000000}"/>
          </ac:spMkLst>
        </pc:spChg>
        <pc:spChg chg="mod">
          <ac:chgData name="Peter A Hayashida" userId="2ec255e4-fb69-407c-89c1-872fe1f7ff88" providerId="ADAL" clId="{A6049BD7-FB9C-4421-B8F3-0758AE3D03CC}" dt="2020-03-21T17:24:54.090" v="12" actId="27636"/>
          <ac:spMkLst>
            <pc:docMk/>
            <pc:sldMk cId="0" sldId="262"/>
            <ac:spMk id="26" creationId="{00000000-0000-0000-0000-000000000000}"/>
          </ac:spMkLst>
        </pc:spChg>
      </pc:sldChg>
      <pc:sldChg chg="modSp">
        <pc:chgData name="Peter A Hayashida" userId="2ec255e4-fb69-407c-89c1-872fe1f7ff88" providerId="ADAL" clId="{A6049BD7-FB9C-4421-B8F3-0758AE3D03CC}" dt="2020-03-21T18:33:46.813" v="98" actId="27636"/>
        <pc:sldMkLst>
          <pc:docMk/>
          <pc:sldMk cId="0" sldId="264"/>
        </pc:sldMkLst>
        <pc:spChg chg="mod">
          <ac:chgData name="Peter A Hayashida" userId="2ec255e4-fb69-407c-89c1-872fe1f7ff88" providerId="ADAL" clId="{A6049BD7-FB9C-4421-B8F3-0758AE3D03CC}" dt="2020-03-21T18:33:46.813" v="98" actId="27636"/>
          <ac:spMkLst>
            <pc:docMk/>
            <pc:sldMk cId="0" sldId="264"/>
            <ac:spMk id="5" creationId="{00000000-0000-0000-0000-000000000000}"/>
          </ac:spMkLst>
        </pc:spChg>
        <pc:spChg chg="mod">
          <ac:chgData name="Peter A Hayashida" userId="2ec255e4-fb69-407c-89c1-872fe1f7ff88" providerId="ADAL" clId="{A6049BD7-FB9C-4421-B8F3-0758AE3D03CC}" dt="2020-03-21T18:33:46.804" v="93" actId="27636"/>
          <ac:spMkLst>
            <pc:docMk/>
            <pc:sldMk cId="0" sldId="264"/>
            <ac:spMk id="8" creationId="{00000000-0000-0000-0000-000000000000}"/>
          </ac:spMkLst>
        </pc:spChg>
        <pc:spChg chg="mod">
          <ac:chgData name="Peter A Hayashida" userId="2ec255e4-fb69-407c-89c1-872fe1f7ff88" providerId="ADAL" clId="{A6049BD7-FB9C-4421-B8F3-0758AE3D03CC}" dt="2020-03-21T18:33:46.809" v="96" actId="27636"/>
          <ac:spMkLst>
            <pc:docMk/>
            <pc:sldMk cId="0" sldId="264"/>
            <ac:spMk id="10" creationId="{00000000-0000-0000-0000-000000000000}"/>
          </ac:spMkLst>
        </pc:spChg>
        <pc:spChg chg="mod">
          <ac:chgData name="Peter A Hayashida" userId="2ec255e4-fb69-407c-89c1-872fe1f7ff88" providerId="ADAL" clId="{A6049BD7-FB9C-4421-B8F3-0758AE3D03CC}" dt="2020-03-21T18:33:46.806" v="94" actId="27636"/>
          <ac:spMkLst>
            <pc:docMk/>
            <pc:sldMk cId="0" sldId="264"/>
            <ac:spMk id="12" creationId="{00000000-0000-0000-0000-000000000000}"/>
          </ac:spMkLst>
        </pc:spChg>
        <pc:spChg chg="mod">
          <ac:chgData name="Peter A Hayashida" userId="2ec255e4-fb69-407c-89c1-872fe1f7ff88" providerId="ADAL" clId="{A6049BD7-FB9C-4421-B8F3-0758AE3D03CC}" dt="2020-03-21T18:33:46.802" v="92" actId="27636"/>
          <ac:spMkLst>
            <pc:docMk/>
            <pc:sldMk cId="0" sldId="264"/>
            <ac:spMk id="14" creationId="{00000000-0000-0000-0000-000000000000}"/>
          </ac:spMkLst>
        </pc:spChg>
        <pc:spChg chg="mod">
          <ac:chgData name="Peter A Hayashida" userId="2ec255e4-fb69-407c-89c1-872fe1f7ff88" providerId="ADAL" clId="{A6049BD7-FB9C-4421-B8F3-0758AE3D03CC}" dt="2020-03-21T18:33:46.810" v="97" actId="27636"/>
          <ac:spMkLst>
            <pc:docMk/>
            <pc:sldMk cId="0" sldId="264"/>
            <ac:spMk id="16" creationId="{00000000-0000-0000-0000-000000000000}"/>
          </ac:spMkLst>
        </pc:spChg>
        <pc:spChg chg="mod">
          <ac:chgData name="Peter A Hayashida" userId="2ec255e4-fb69-407c-89c1-872fe1f7ff88" providerId="ADAL" clId="{A6049BD7-FB9C-4421-B8F3-0758AE3D03CC}" dt="2020-03-21T18:33:46.808" v="95" actId="27636"/>
          <ac:spMkLst>
            <pc:docMk/>
            <pc:sldMk cId="0" sldId="264"/>
            <ac:spMk id="18" creationId="{00000000-0000-0000-0000-000000000000}"/>
          </ac:spMkLst>
        </pc:spChg>
        <pc:spChg chg="mod">
          <ac:chgData name="Peter A Hayashida" userId="2ec255e4-fb69-407c-89c1-872fe1f7ff88" providerId="ADAL" clId="{A6049BD7-FB9C-4421-B8F3-0758AE3D03CC}" dt="2020-03-21T17:24:54.140" v="18" actId="27636"/>
          <ac:spMkLst>
            <pc:docMk/>
            <pc:sldMk cId="0" sldId="264"/>
            <ac:spMk id="25" creationId="{00000000-0000-0000-0000-000000000000}"/>
          </ac:spMkLst>
        </pc:spChg>
        <pc:spChg chg="mod">
          <ac:chgData name="Peter A Hayashida" userId="2ec255e4-fb69-407c-89c1-872fe1f7ff88" providerId="ADAL" clId="{A6049BD7-FB9C-4421-B8F3-0758AE3D03CC}" dt="2020-03-21T17:24:54.156" v="25" actId="27636"/>
          <ac:spMkLst>
            <pc:docMk/>
            <pc:sldMk cId="0" sldId="264"/>
            <ac:spMk id="26" creationId="{00000000-0000-0000-0000-000000000000}"/>
          </ac:spMkLst>
        </pc:spChg>
      </pc:sldChg>
      <pc:sldChg chg="modSp">
        <pc:chgData name="Peter A Hayashida" userId="2ec255e4-fb69-407c-89c1-872fe1f7ff88" providerId="ADAL" clId="{A6049BD7-FB9C-4421-B8F3-0758AE3D03CC}" dt="2020-03-21T18:33:46.837" v="105" actId="27636"/>
        <pc:sldMkLst>
          <pc:docMk/>
          <pc:sldMk cId="0" sldId="266"/>
        </pc:sldMkLst>
        <pc:spChg chg="mod">
          <ac:chgData name="Peter A Hayashida" userId="2ec255e4-fb69-407c-89c1-872fe1f7ff88" providerId="ADAL" clId="{A6049BD7-FB9C-4421-B8F3-0758AE3D03CC}" dt="2020-03-21T18:33:46.826" v="100" actId="27636"/>
          <ac:spMkLst>
            <pc:docMk/>
            <pc:sldMk cId="0" sldId="266"/>
            <ac:spMk id="5" creationId="{00000000-0000-0000-0000-000000000000}"/>
          </ac:spMkLst>
        </pc:spChg>
        <pc:spChg chg="mod">
          <ac:chgData name="Peter A Hayashida" userId="2ec255e4-fb69-407c-89c1-872fe1f7ff88" providerId="ADAL" clId="{A6049BD7-FB9C-4421-B8F3-0758AE3D03CC}" dt="2020-03-21T18:33:46.828" v="101" actId="27636"/>
          <ac:spMkLst>
            <pc:docMk/>
            <pc:sldMk cId="0" sldId="266"/>
            <ac:spMk id="8" creationId="{00000000-0000-0000-0000-000000000000}"/>
          </ac:spMkLst>
        </pc:spChg>
        <pc:spChg chg="mod">
          <ac:chgData name="Peter A Hayashida" userId="2ec255e4-fb69-407c-89c1-872fe1f7ff88" providerId="ADAL" clId="{A6049BD7-FB9C-4421-B8F3-0758AE3D03CC}" dt="2020-03-21T18:33:46.830" v="102" actId="27636"/>
          <ac:spMkLst>
            <pc:docMk/>
            <pc:sldMk cId="0" sldId="266"/>
            <ac:spMk id="10" creationId="{00000000-0000-0000-0000-000000000000}"/>
          </ac:spMkLst>
        </pc:spChg>
        <pc:spChg chg="mod">
          <ac:chgData name="Peter A Hayashida" userId="2ec255e4-fb69-407c-89c1-872fe1f7ff88" providerId="ADAL" clId="{A6049BD7-FB9C-4421-B8F3-0758AE3D03CC}" dt="2020-03-21T18:33:46.833" v="103" actId="27636"/>
          <ac:spMkLst>
            <pc:docMk/>
            <pc:sldMk cId="0" sldId="266"/>
            <ac:spMk id="12" creationId="{00000000-0000-0000-0000-000000000000}"/>
          </ac:spMkLst>
        </pc:spChg>
        <pc:spChg chg="mod">
          <ac:chgData name="Peter A Hayashida" userId="2ec255e4-fb69-407c-89c1-872fe1f7ff88" providerId="ADAL" clId="{A6049BD7-FB9C-4421-B8F3-0758AE3D03CC}" dt="2020-03-21T18:33:46.835" v="104" actId="27636"/>
          <ac:spMkLst>
            <pc:docMk/>
            <pc:sldMk cId="0" sldId="266"/>
            <ac:spMk id="14" creationId="{00000000-0000-0000-0000-000000000000}"/>
          </ac:spMkLst>
        </pc:spChg>
        <pc:spChg chg="mod">
          <ac:chgData name="Peter A Hayashida" userId="2ec255e4-fb69-407c-89c1-872fe1f7ff88" providerId="ADAL" clId="{A6049BD7-FB9C-4421-B8F3-0758AE3D03CC}" dt="2020-03-21T18:33:46.824" v="99" actId="27636"/>
          <ac:spMkLst>
            <pc:docMk/>
            <pc:sldMk cId="0" sldId="266"/>
            <ac:spMk id="16" creationId="{00000000-0000-0000-0000-000000000000}"/>
          </ac:spMkLst>
        </pc:spChg>
        <pc:spChg chg="mod">
          <ac:chgData name="Peter A Hayashida" userId="2ec255e4-fb69-407c-89c1-872fe1f7ff88" providerId="ADAL" clId="{A6049BD7-FB9C-4421-B8F3-0758AE3D03CC}" dt="2020-03-21T18:33:46.837" v="105" actId="27636"/>
          <ac:spMkLst>
            <pc:docMk/>
            <pc:sldMk cId="0" sldId="266"/>
            <ac:spMk id="18" creationId="{00000000-0000-0000-0000-000000000000}"/>
          </ac:spMkLst>
        </pc:spChg>
        <pc:spChg chg="mod">
          <ac:chgData name="Peter A Hayashida" userId="2ec255e4-fb69-407c-89c1-872fe1f7ff88" providerId="ADAL" clId="{A6049BD7-FB9C-4421-B8F3-0758AE3D03CC}" dt="2020-03-21T17:24:54.162" v="26" actId="27636"/>
          <ac:spMkLst>
            <pc:docMk/>
            <pc:sldMk cId="0" sldId="266"/>
            <ac:spMk id="32" creationId="{00000000-0000-0000-0000-000000000000}"/>
          </ac:spMkLst>
        </pc:spChg>
        <pc:spChg chg="mod">
          <ac:chgData name="Peter A Hayashida" userId="2ec255e4-fb69-407c-89c1-872fe1f7ff88" providerId="ADAL" clId="{A6049BD7-FB9C-4421-B8F3-0758AE3D03CC}" dt="2020-03-21T17:24:54.165" v="27" actId="27636"/>
          <ac:spMkLst>
            <pc:docMk/>
            <pc:sldMk cId="0" sldId="266"/>
            <ac:spMk id="33" creationId="{00000000-0000-0000-0000-000000000000}"/>
          </ac:spMkLst>
        </pc:spChg>
      </pc:sldChg>
      <pc:sldChg chg="modSp">
        <pc:chgData name="Peter A Hayashida" userId="2ec255e4-fb69-407c-89c1-872fe1f7ff88" providerId="ADAL" clId="{A6049BD7-FB9C-4421-B8F3-0758AE3D03CC}" dt="2020-03-21T18:33:46.861" v="112" actId="27636"/>
        <pc:sldMkLst>
          <pc:docMk/>
          <pc:sldMk cId="0" sldId="268"/>
        </pc:sldMkLst>
        <pc:spChg chg="mod">
          <ac:chgData name="Peter A Hayashida" userId="2ec255e4-fb69-407c-89c1-872fe1f7ff88" providerId="ADAL" clId="{A6049BD7-FB9C-4421-B8F3-0758AE3D03CC}" dt="2020-03-21T18:33:46.861" v="112" actId="27636"/>
          <ac:spMkLst>
            <pc:docMk/>
            <pc:sldMk cId="0" sldId="268"/>
            <ac:spMk id="5" creationId="{00000000-0000-0000-0000-000000000000}"/>
          </ac:spMkLst>
        </pc:spChg>
        <pc:spChg chg="mod">
          <ac:chgData name="Peter A Hayashida" userId="2ec255e4-fb69-407c-89c1-872fe1f7ff88" providerId="ADAL" clId="{A6049BD7-FB9C-4421-B8F3-0758AE3D03CC}" dt="2020-03-21T18:33:46.843" v="107" actId="27636"/>
          <ac:spMkLst>
            <pc:docMk/>
            <pc:sldMk cId="0" sldId="268"/>
            <ac:spMk id="8" creationId="{00000000-0000-0000-0000-000000000000}"/>
          </ac:spMkLst>
        </pc:spChg>
        <pc:spChg chg="mod">
          <ac:chgData name="Peter A Hayashida" userId="2ec255e4-fb69-407c-89c1-872fe1f7ff88" providerId="ADAL" clId="{A6049BD7-FB9C-4421-B8F3-0758AE3D03CC}" dt="2020-03-21T18:33:46.857" v="110" actId="27636"/>
          <ac:spMkLst>
            <pc:docMk/>
            <pc:sldMk cId="0" sldId="268"/>
            <ac:spMk id="10" creationId="{00000000-0000-0000-0000-000000000000}"/>
          </ac:spMkLst>
        </pc:spChg>
        <pc:spChg chg="mod">
          <ac:chgData name="Peter A Hayashida" userId="2ec255e4-fb69-407c-89c1-872fe1f7ff88" providerId="ADAL" clId="{A6049BD7-FB9C-4421-B8F3-0758AE3D03CC}" dt="2020-03-21T18:33:46.842" v="106" actId="27636"/>
          <ac:spMkLst>
            <pc:docMk/>
            <pc:sldMk cId="0" sldId="268"/>
            <ac:spMk id="12" creationId="{00000000-0000-0000-0000-000000000000}"/>
          </ac:spMkLst>
        </pc:spChg>
        <pc:spChg chg="mod">
          <ac:chgData name="Peter A Hayashida" userId="2ec255e4-fb69-407c-89c1-872fe1f7ff88" providerId="ADAL" clId="{A6049BD7-FB9C-4421-B8F3-0758AE3D03CC}" dt="2020-03-21T18:33:46.855" v="109" actId="27636"/>
          <ac:spMkLst>
            <pc:docMk/>
            <pc:sldMk cId="0" sldId="268"/>
            <ac:spMk id="14" creationId="{00000000-0000-0000-0000-000000000000}"/>
          </ac:spMkLst>
        </pc:spChg>
        <pc:spChg chg="mod">
          <ac:chgData name="Peter A Hayashida" userId="2ec255e4-fb69-407c-89c1-872fe1f7ff88" providerId="ADAL" clId="{A6049BD7-FB9C-4421-B8F3-0758AE3D03CC}" dt="2020-03-21T18:33:46.858" v="111" actId="27636"/>
          <ac:spMkLst>
            <pc:docMk/>
            <pc:sldMk cId="0" sldId="268"/>
            <ac:spMk id="16" creationId="{00000000-0000-0000-0000-000000000000}"/>
          </ac:spMkLst>
        </pc:spChg>
        <pc:spChg chg="mod">
          <ac:chgData name="Peter A Hayashida" userId="2ec255e4-fb69-407c-89c1-872fe1f7ff88" providerId="ADAL" clId="{A6049BD7-FB9C-4421-B8F3-0758AE3D03CC}" dt="2020-03-21T18:33:46.853" v="108" actId="27636"/>
          <ac:spMkLst>
            <pc:docMk/>
            <pc:sldMk cId="0" sldId="268"/>
            <ac:spMk id="18" creationId="{00000000-0000-0000-0000-000000000000}"/>
          </ac:spMkLst>
        </pc:spChg>
        <pc:spChg chg="mod">
          <ac:chgData name="Peter A Hayashida" userId="2ec255e4-fb69-407c-89c1-872fe1f7ff88" providerId="ADAL" clId="{A6049BD7-FB9C-4421-B8F3-0758AE3D03CC}" dt="2020-03-21T17:24:54.206" v="40" actId="27636"/>
          <ac:spMkLst>
            <pc:docMk/>
            <pc:sldMk cId="0" sldId="268"/>
            <ac:spMk id="32" creationId="{00000000-0000-0000-0000-000000000000}"/>
          </ac:spMkLst>
        </pc:spChg>
        <pc:spChg chg="mod">
          <ac:chgData name="Peter A Hayashida" userId="2ec255e4-fb69-407c-89c1-872fe1f7ff88" providerId="ADAL" clId="{A6049BD7-FB9C-4421-B8F3-0758AE3D03CC}" dt="2020-03-21T17:24:54.189" v="37" actId="27636"/>
          <ac:spMkLst>
            <pc:docMk/>
            <pc:sldMk cId="0" sldId="268"/>
            <ac:spMk id="33" creationId="{00000000-0000-0000-0000-000000000000}"/>
          </ac:spMkLst>
        </pc:spChg>
      </pc:sldChg>
      <pc:sldChg chg="modSp">
        <pc:chgData name="Peter A Hayashida" userId="2ec255e4-fb69-407c-89c1-872fe1f7ff88" providerId="ADAL" clId="{A6049BD7-FB9C-4421-B8F3-0758AE3D03CC}" dt="2020-03-21T18:33:46.887" v="119" actId="27636"/>
        <pc:sldMkLst>
          <pc:docMk/>
          <pc:sldMk cId="0" sldId="270"/>
        </pc:sldMkLst>
        <pc:spChg chg="mod">
          <ac:chgData name="Peter A Hayashida" userId="2ec255e4-fb69-407c-89c1-872fe1f7ff88" providerId="ADAL" clId="{A6049BD7-FB9C-4421-B8F3-0758AE3D03CC}" dt="2020-03-21T18:33:46.877" v="115" actId="27636"/>
          <ac:spMkLst>
            <pc:docMk/>
            <pc:sldMk cId="0" sldId="270"/>
            <ac:spMk id="5" creationId="{00000000-0000-0000-0000-000000000000}"/>
          </ac:spMkLst>
        </pc:spChg>
        <pc:spChg chg="mod">
          <ac:chgData name="Peter A Hayashida" userId="2ec255e4-fb69-407c-89c1-872fe1f7ff88" providerId="ADAL" clId="{A6049BD7-FB9C-4421-B8F3-0758AE3D03CC}" dt="2020-03-21T18:33:46.883" v="117" actId="27636"/>
          <ac:spMkLst>
            <pc:docMk/>
            <pc:sldMk cId="0" sldId="270"/>
            <ac:spMk id="8" creationId="{00000000-0000-0000-0000-000000000000}"/>
          </ac:spMkLst>
        </pc:spChg>
        <pc:spChg chg="mod">
          <ac:chgData name="Peter A Hayashida" userId="2ec255e4-fb69-407c-89c1-872fe1f7ff88" providerId="ADAL" clId="{A6049BD7-FB9C-4421-B8F3-0758AE3D03CC}" dt="2020-03-21T18:33:46.873" v="113" actId="27636"/>
          <ac:spMkLst>
            <pc:docMk/>
            <pc:sldMk cId="0" sldId="270"/>
            <ac:spMk id="10" creationId="{00000000-0000-0000-0000-000000000000}"/>
          </ac:spMkLst>
        </pc:spChg>
        <pc:spChg chg="mod">
          <ac:chgData name="Peter A Hayashida" userId="2ec255e4-fb69-407c-89c1-872fe1f7ff88" providerId="ADAL" clId="{A6049BD7-FB9C-4421-B8F3-0758AE3D03CC}" dt="2020-03-21T18:33:46.874" v="114" actId="27636"/>
          <ac:spMkLst>
            <pc:docMk/>
            <pc:sldMk cId="0" sldId="270"/>
            <ac:spMk id="12" creationId="{00000000-0000-0000-0000-000000000000}"/>
          </ac:spMkLst>
        </pc:spChg>
        <pc:spChg chg="mod">
          <ac:chgData name="Peter A Hayashida" userId="2ec255e4-fb69-407c-89c1-872fe1f7ff88" providerId="ADAL" clId="{A6049BD7-FB9C-4421-B8F3-0758AE3D03CC}" dt="2020-03-21T18:33:46.879" v="116" actId="27636"/>
          <ac:spMkLst>
            <pc:docMk/>
            <pc:sldMk cId="0" sldId="270"/>
            <ac:spMk id="14" creationId="{00000000-0000-0000-0000-000000000000}"/>
          </ac:spMkLst>
        </pc:spChg>
        <pc:spChg chg="mod">
          <ac:chgData name="Peter A Hayashida" userId="2ec255e4-fb69-407c-89c1-872fe1f7ff88" providerId="ADAL" clId="{A6049BD7-FB9C-4421-B8F3-0758AE3D03CC}" dt="2020-03-21T18:33:46.885" v="118" actId="27636"/>
          <ac:spMkLst>
            <pc:docMk/>
            <pc:sldMk cId="0" sldId="270"/>
            <ac:spMk id="16" creationId="{00000000-0000-0000-0000-000000000000}"/>
          </ac:spMkLst>
        </pc:spChg>
        <pc:spChg chg="mod">
          <ac:chgData name="Peter A Hayashida" userId="2ec255e4-fb69-407c-89c1-872fe1f7ff88" providerId="ADAL" clId="{A6049BD7-FB9C-4421-B8F3-0758AE3D03CC}" dt="2020-03-21T18:33:46.887" v="119" actId="27636"/>
          <ac:spMkLst>
            <pc:docMk/>
            <pc:sldMk cId="0" sldId="270"/>
            <ac:spMk id="18" creationId="{00000000-0000-0000-0000-000000000000}"/>
          </ac:spMkLst>
        </pc:spChg>
        <pc:spChg chg="mod">
          <ac:chgData name="Peter A Hayashida" userId="2ec255e4-fb69-407c-89c1-872fe1f7ff88" providerId="ADAL" clId="{A6049BD7-FB9C-4421-B8F3-0758AE3D03CC}" dt="2020-03-21T17:24:54.229" v="50" actId="27636"/>
          <ac:spMkLst>
            <pc:docMk/>
            <pc:sldMk cId="0" sldId="270"/>
            <ac:spMk id="32" creationId="{00000000-0000-0000-0000-000000000000}"/>
          </ac:spMkLst>
        </pc:spChg>
        <pc:spChg chg="mod">
          <ac:chgData name="Peter A Hayashida" userId="2ec255e4-fb69-407c-89c1-872fe1f7ff88" providerId="ADAL" clId="{A6049BD7-FB9C-4421-B8F3-0758AE3D03CC}" dt="2020-03-21T17:24:54.233" v="51" actId="27636"/>
          <ac:spMkLst>
            <pc:docMk/>
            <pc:sldMk cId="0" sldId="270"/>
            <ac:spMk id="33" creationId="{00000000-0000-0000-0000-000000000000}"/>
          </ac:spMkLst>
        </pc:spChg>
      </pc:sldChg>
      <pc:sldChg chg="modSp">
        <pc:chgData name="Peter A Hayashida" userId="2ec255e4-fb69-407c-89c1-872fe1f7ff88" providerId="ADAL" clId="{A6049BD7-FB9C-4421-B8F3-0758AE3D03CC}" dt="2020-03-21T18:33:46.909" v="126" actId="27636"/>
        <pc:sldMkLst>
          <pc:docMk/>
          <pc:sldMk cId="0" sldId="272"/>
        </pc:sldMkLst>
        <pc:spChg chg="mod">
          <ac:chgData name="Peter A Hayashida" userId="2ec255e4-fb69-407c-89c1-872fe1f7ff88" providerId="ADAL" clId="{A6049BD7-FB9C-4421-B8F3-0758AE3D03CC}" dt="2020-03-21T18:33:46.895" v="120" actId="27636"/>
          <ac:spMkLst>
            <pc:docMk/>
            <pc:sldMk cId="0" sldId="272"/>
            <ac:spMk id="5" creationId="{00000000-0000-0000-0000-000000000000}"/>
          </ac:spMkLst>
        </pc:spChg>
        <pc:spChg chg="mod">
          <ac:chgData name="Peter A Hayashida" userId="2ec255e4-fb69-407c-89c1-872fe1f7ff88" providerId="ADAL" clId="{A6049BD7-FB9C-4421-B8F3-0758AE3D03CC}" dt="2020-03-21T18:33:46.908" v="125" actId="27636"/>
          <ac:spMkLst>
            <pc:docMk/>
            <pc:sldMk cId="0" sldId="272"/>
            <ac:spMk id="8" creationId="{00000000-0000-0000-0000-000000000000}"/>
          </ac:spMkLst>
        </pc:spChg>
        <pc:spChg chg="mod">
          <ac:chgData name="Peter A Hayashida" userId="2ec255e4-fb69-407c-89c1-872fe1f7ff88" providerId="ADAL" clId="{A6049BD7-FB9C-4421-B8F3-0758AE3D03CC}" dt="2020-03-21T18:33:46.909" v="126" actId="27636"/>
          <ac:spMkLst>
            <pc:docMk/>
            <pc:sldMk cId="0" sldId="272"/>
            <ac:spMk id="10" creationId="{00000000-0000-0000-0000-000000000000}"/>
          </ac:spMkLst>
        </pc:spChg>
        <pc:spChg chg="mod">
          <ac:chgData name="Peter A Hayashida" userId="2ec255e4-fb69-407c-89c1-872fe1f7ff88" providerId="ADAL" clId="{A6049BD7-FB9C-4421-B8F3-0758AE3D03CC}" dt="2020-03-21T18:33:46.901" v="123" actId="27636"/>
          <ac:spMkLst>
            <pc:docMk/>
            <pc:sldMk cId="0" sldId="272"/>
            <ac:spMk id="12" creationId="{00000000-0000-0000-0000-000000000000}"/>
          </ac:spMkLst>
        </pc:spChg>
        <pc:spChg chg="mod">
          <ac:chgData name="Peter A Hayashida" userId="2ec255e4-fb69-407c-89c1-872fe1f7ff88" providerId="ADAL" clId="{A6049BD7-FB9C-4421-B8F3-0758AE3D03CC}" dt="2020-03-21T18:33:46.896" v="121" actId="27636"/>
          <ac:spMkLst>
            <pc:docMk/>
            <pc:sldMk cId="0" sldId="272"/>
            <ac:spMk id="14" creationId="{00000000-0000-0000-0000-000000000000}"/>
          </ac:spMkLst>
        </pc:spChg>
        <pc:spChg chg="mod">
          <ac:chgData name="Peter A Hayashida" userId="2ec255e4-fb69-407c-89c1-872fe1f7ff88" providerId="ADAL" clId="{A6049BD7-FB9C-4421-B8F3-0758AE3D03CC}" dt="2020-03-21T18:33:46.906" v="124" actId="27636"/>
          <ac:spMkLst>
            <pc:docMk/>
            <pc:sldMk cId="0" sldId="272"/>
            <ac:spMk id="16" creationId="{00000000-0000-0000-0000-000000000000}"/>
          </ac:spMkLst>
        </pc:spChg>
        <pc:spChg chg="mod">
          <ac:chgData name="Peter A Hayashida" userId="2ec255e4-fb69-407c-89c1-872fe1f7ff88" providerId="ADAL" clId="{A6049BD7-FB9C-4421-B8F3-0758AE3D03CC}" dt="2020-03-21T18:33:46.898" v="122" actId="27636"/>
          <ac:spMkLst>
            <pc:docMk/>
            <pc:sldMk cId="0" sldId="272"/>
            <ac:spMk id="18" creationId="{00000000-0000-0000-0000-000000000000}"/>
          </ac:spMkLst>
        </pc:spChg>
        <pc:spChg chg="mod">
          <ac:chgData name="Peter A Hayashida" userId="2ec255e4-fb69-407c-89c1-872fe1f7ff88" providerId="ADAL" clId="{A6049BD7-FB9C-4421-B8F3-0758AE3D03CC}" dt="2020-03-21T17:24:54.272" v="61" actId="27636"/>
          <ac:spMkLst>
            <pc:docMk/>
            <pc:sldMk cId="0" sldId="272"/>
            <ac:spMk id="32" creationId="{00000000-0000-0000-0000-000000000000}"/>
          </ac:spMkLst>
        </pc:spChg>
        <pc:spChg chg="mod">
          <ac:chgData name="Peter A Hayashida" userId="2ec255e4-fb69-407c-89c1-872fe1f7ff88" providerId="ADAL" clId="{A6049BD7-FB9C-4421-B8F3-0758AE3D03CC}" dt="2020-03-21T17:24:54.260" v="56" actId="27636"/>
          <ac:spMkLst>
            <pc:docMk/>
            <pc:sldMk cId="0" sldId="272"/>
            <ac:spMk id="33" creationId="{00000000-0000-0000-0000-000000000000}"/>
          </ac:spMkLst>
        </pc:spChg>
      </pc:sldChg>
      <pc:sldChg chg="modSp">
        <pc:chgData name="Peter A Hayashida" userId="2ec255e4-fb69-407c-89c1-872fe1f7ff88" providerId="ADAL" clId="{A6049BD7-FB9C-4421-B8F3-0758AE3D03CC}" dt="2020-03-21T18:33:46.928" v="133" actId="27636"/>
        <pc:sldMkLst>
          <pc:docMk/>
          <pc:sldMk cId="0" sldId="274"/>
        </pc:sldMkLst>
        <pc:spChg chg="mod">
          <ac:chgData name="Peter A Hayashida" userId="2ec255e4-fb69-407c-89c1-872fe1f7ff88" providerId="ADAL" clId="{A6049BD7-FB9C-4421-B8F3-0758AE3D03CC}" dt="2020-03-21T18:33:46.922" v="129" actId="27636"/>
          <ac:spMkLst>
            <pc:docMk/>
            <pc:sldMk cId="0" sldId="274"/>
            <ac:spMk id="5" creationId="{00000000-0000-0000-0000-000000000000}"/>
          </ac:spMkLst>
        </pc:spChg>
        <pc:spChg chg="mod">
          <ac:chgData name="Peter A Hayashida" userId="2ec255e4-fb69-407c-89c1-872fe1f7ff88" providerId="ADAL" clId="{A6049BD7-FB9C-4421-B8F3-0758AE3D03CC}" dt="2020-03-21T18:33:46.924" v="130" actId="27636"/>
          <ac:spMkLst>
            <pc:docMk/>
            <pc:sldMk cId="0" sldId="274"/>
            <ac:spMk id="8" creationId="{00000000-0000-0000-0000-000000000000}"/>
          </ac:spMkLst>
        </pc:spChg>
        <pc:spChg chg="mod">
          <ac:chgData name="Peter A Hayashida" userId="2ec255e4-fb69-407c-89c1-872fe1f7ff88" providerId="ADAL" clId="{A6049BD7-FB9C-4421-B8F3-0758AE3D03CC}" dt="2020-03-21T18:33:46.919" v="127" actId="27636"/>
          <ac:spMkLst>
            <pc:docMk/>
            <pc:sldMk cId="0" sldId="274"/>
            <ac:spMk id="10" creationId="{00000000-0000-0000-0000-000000000000}"/>
          </ac:spMkLst>
        </pc:spChg>
        <pc:spChg chg="mod">
          <ac:chgData name="Peter A Hayashida" userId="2ec255e4-fb69-407c-89c1-872fe1f7ff88" providerId="ADAL" clId="{A6049BD7-FB9C-4421-B8F3-0758AE3D03CC}" dt="2020-03-21T18:33:46.925" v="131" actId="27636"/>
          <ac:spMkLst>
            <pc:docMk/>
            <pc:sldMk cId="0" sldId="274"/>
            <ac:spMk id="12" creationId="{00000000-0000-0000-0000-000000000000}"/>
          </ac:spMkLst>
        </pc:spChg>
        <pc:spChg chg="mod">
          <ac:chgData name="Peter A Hayashida" userId="2ec255e4-fb69-407c-89c1-872fe1f7ff88" providerId="ADAL" clId="{A6049BD7-FB9C-4421-B8F3-0758AE3D03CC}" dt="2020-03-21T18:33:46.921" v="128" actId="27636"/>
          <ac:spMkLst>
            <pc:docMk/>
            <pc:sldMk cId="0" sldId="274"/>
            <ac:spMk id="14" creationId="{00000000-0000-0000-0000-000000000000}"/>
          </ac:spMkLst>
        </pc:spChg>
        <pc:spChg chg="mod">
          <ac:chgData name="Peter A Hayashida" userId="2ec255e4-fb69-407c-89c1-872fe1f7ff88" providerId="ADAL" clId="{A6049BD7-FB9C-4421-B8F3-0758AE3D03CC}" dt="2020-03-21T18:33:46.928" v="133" actId="27636"/>
          <ac:spMkLst>
            <pc:docMk/>
            <pc:sldMk cId="0" sldId="274"/>
            <ac:spMk id="16" creationId="{00000000-0000-0000-0000-000000000000}"/>
          </ac:spMkLst>
        </pc:spChg>
        <pc:spChg chg="mod">
          <ac:chgData name="Peter A Hayashida" userId="2ec255e4-fb69-407c-89c1-872fe1f7ff88" providerId="ADAL" clId="{A6049BD7-FB9C-4421-B8F3-0758AE3D03CC}" dt="2020-03-21T18:33:46.927" v="132" actId="27636"/>
          <ac:spMkLst>
            <pc:docMk/>
            <pc:sldMk cId="0" sldId="274"/>
            <ac:spMk id="18" creationId="{00000000-0000-0000-0000-000000000000}"/>
          </ac:spMkLst>
        </pc:spChg>
        <pc:spChg chg="mod">
          <ac:chgData name="Peter A Hayashida" userId="2ec255e4-fb69-407c-89c1-872fe1f7ff88" providerId="ADAL" clId="{A6049BD7-FB9C-4421-B8F3-0758AE3D03CC}" dt="2020-03-21T17:24:54.299" v="66" actId="27636"/>
          <ac:spMkLst>
            <pc:docMk/>
            <pc:sldMk cId="0" sldId="274"/>
            <ac:spMk id="26" creationId="{00000000-0000-0000-0000-000000000000}"/>
          </ac:spMkLst>
        </pc:spChg>
        <pc:spChg chg="mod">
          <ac:chgData name="Peter A Hayashida" userId="2ec255e4-fb69-407c-89c1-872fe1f7ff88" providerId="ADAL" clId="{A6049BD7-FB9C-4421-B8F3-0758AE3D03CC}" dt="2020-03-21T17:24:54.303" v="67" actId="27636"/>
          <ac:spMkLst>
            <pc:docMk/>
            <pc:sldMk cId="0" sldId="274"/>
            <ac:spMk id="27" creationId="{00000000-0000-0000-0000-000000000000}"/>
          </ac:spMkLst>
        </pc:spChg>
      </pc:sldChg>
      <pc:sldChg chg="modSp">
        <pc:chgData name="Peter A Hayashida" userId="2ec255e4-fb69-407c-89c1-872fe1f7ff88" providerId="ADAL" clId="{A6049BD7-FB9C-4421-B8F3-0758AE3D03CC}" dt="2020-03-21T18:33:46.941" v="134" actId="27636"/>
        <pc:sldMkLst>
          <pc:docMk/>
          <pc:sldMk cId="0" sldId="276"/>
        </pc:sldMkLst>
        <pc:spChg chg="mod">
          <ac:chgData name="Peter A Hayashida" userId="2ec255e4-fb69-407c-89c1-872fe1f7ff88" providerId="ADAL" clId="{A6049BD7-FB9C-4421-B8F3-0758AE3D03CC}" dt="2020-03-21T18:33:46.941" v="134" actId="27636"/>
          <ac:spMkLst>
            <pc:docMk/>
            <pc:sldMk cId="0" sldId="276"/>
            <ac:spMk id="5" creationId="{00000000-0000-0000-0000-000000000000}"/>
          </ac:spMkLst>
        </pc:spChg>
        <pc:spChg chg="mod">
          <ac:chgData name="Peter A Hayashida" userId="2ec255e4-fb69-407c-89c1-872fe1f7ff88" providerId="ADAL" clId="{A6049BD7-FB9C-4421-B8F3-0758AE3D03CC}" dt="2020-03-21T17:24:54.342" v="72" actId="27636"/>
          <ac:spMkLst>
            <pc:docMk/>
            <pc:sldMk cId="0" sldId="276"/>
            <ac:spMk id="17" creationId="{00000000-0000-0000-0000-000000000000}"/>
          </ac:spMkLst>
        </pc:spChg>
      </pc:sldChg>
      <pc:sldChg chg="modSp">
        <pc:chgData name="Peter A Hayashida" userId="2ec255e4-fb69-407c-89c1-872fe1f7ff88" providerId="ADAL" clId="{A6049BD7-FB9C-4421-B8F3-0758AE3D03CC}" dt="2020-03-21T18:33:46.952" v="135" actId="27636"/>
        <pc:sldMkLst>
          <pc:docMk/>
          <pc:sldMk cId="0" sldId="278"/>
        </pc:sldMkLst>
        <pc:spChg chg="mod">
          <ac:chgData name="Peter A Hayashida" userId="2ec255e4-fb69-407c-89c1-872fe1f7ff88" providerId="ADAL" clId="{A6049BD7-FB9C-4421-B8F3-0758AE3D03CC}" dt="2020-03-21T18:33:46.952" v="135" actId="27636"/>
          <ac:spMkLst>
            <pc:docMk/>
            <pc:sldMk cId="0" sldId="278"/>
            <ac:spMk id="5" creationId="{00000000-0000-0000-0000-000000000000}"/>
          </ac:spMkLst>
        </pc:spChg>
      </pc:sldChg>
      <pc:sldChg chg="modSp">
        <pc:chgData name="Peter A Hayashida" userId="2ec255e4-fb69-407c-89c1-872fe1f7ff88" providerId="ADAL" clId="{A6049BD7-FB9C-4421-B8F3-0758AE3D03CC}" dt="2020-03-21T18:33:46.737" v="76" actId="27636"/>
        <pc:sldMkLst>
          <pc:docMk/>
          <pc:sldMk cId="0" sldId="280"/>
        </pc:sldMkLst>
        <pc:spChg chg="mod">
          <ac:chgData name="Peter A Hayashida" userId="2ec255e4-fb69-407c-89c1-872fe1f7ff88" providerId="ADAL" clId="{A6049BD7-FB9C-4421-B8F3-0758AE3D03CC}" dt="2020-03-21T18:33:46.737" v="76" actId="27636"/>
          <ac:spMkLst>
            <pc:docMk/>
            <pc:sldMk cId="0" sldId="280"/>
            <ac:spMk id="5" creationId="{00000000-0000-0000-0000-000000000000}"/>
          </ac:spMkLst>
        </pc:spChg>
      </pc:sldChg>
      <pc:sldChg chg="addSp delSp modSp add">
        <pc:chgData name="Peter A Hayashida" userId="2ec255e4-fb69-407c-89c1-872fe1f7ff88" providerId="ADAL" clId="{A6049BD7-FB9C-4421-B8F3-0758AE3D03CC}" dt="2020-03-31T20:10:26.134" v="158" actId="962"/>
        <pc:sldMkLst>
          <pc:docMk/>
          <pc:sldMk cId="903563078" sldId="281"/>
        </pc:sldMkLst>
        <pc:spChg chg="add mod">
          <ac:chgData name="Peter A Hayashida" userId="2ec255e4-fb69-407c-89c1-872fe1f7ff88" providerId="ADAL" clId="{A6049BD7-FB9C-4421-B8F3-0758AE3D03CC}" dt="2020-03-21T18:34:52.244" v="154" actId="20577"/>
          <ac:spMkLst>
            <pc:docMk/>
            <pc:sldMk cId="903563078" sldId="281"/>
            <ac:spMk id="5" creationId="{605B2B85-BBD1-4436-B605-F3BDBAFCA30A}"/>
          </ac:spMkLst>
        </pc:spChg>
        <pc:grpChg chg="add del mod">
          <ac:chgData name="Peter A Hayashida" userId="2ec255e4-fb69-407c-89c1-872fe1f7ff88" providerId="ADAL" clId="{A6049BD7-FB9C-4421-B8F3-0758AE3D03CC}" dt="2020-03-31T20:10:05.979" v="155" actId="478"/>
          <ac:grpSpMkLst>
            <pc:docMk/>
            <pc:sldMk cId="903563078" sldId="281"/>
            <ac:grpSpMk id="4" creationId="{4ED20F88-6BB3-4C89-9B2C-75C2D40DC2FA}"/>
          </ac:grpSpMkLst>
        </pc:grpChg>
        <pc:picChg chg="add mod">
          <ac:chgData name="Peter A Hayashida" userId="2ec255e4-fb69-407c-89c1-872fe1f7ff88" providerId="ADAL" clId="{A6049BD7-FB9C-4421-B8F3-0758AE3D03CC}" dt="2020-03-21T18:34:37.884" v="146" actId="164"/>
          <ac:picMkLst>
            <pc:docMk/>
            <pc:sldMk cId="903563078" sldId="281"/>
            <ac:picMk id="2" creationId="{FEA7BD28-8BA7-47D1-959C-BFEE776CF14F}"/>
          </ac:picMkLst>
        </pc:picChg>
        <pc:picChg chg="add mod">
          <ac:chgData name="Peter A Hayashida" userId="2ec255e4-fb69-407c-89c1-872fe1f7ff88" providerId="ADAL" clId="{A6049BD7-FB9C-4421-B8F3-0758AE3D03CC}" dt="2020-03-21T18:34:37.884" v="146" actId="164"/>
          <ac:picMkLst>
            <pc:docMk/>
            <pc:sldMk cId="903563078" sldId="281"/>
            <ac:picMk id="3" creationId="{7E928712-D0A8-46AF-9958-868A4DAB3D89}"/>
          </ac:picMkLst>
        </pc:picChg>
        <pc:picChg chg="add mod">
          <ac:chgData name="Peter A Hayashida" userId="2ec255e4-fb69-407c-89c1-872fe1f7ff88" providerId="ADAL" clId="{A6049BD7-FB9C-4421-B8F3-0758AE3D03CC}" dt="2020-03-31T20:10:26.134" v="158" actId="962"/>
          <ac:picMkLst>
            <pc:docMk/>
            <pc:sldMk cId="903563078" sldId="281"/>
            <ac:picMk id="7" creationId="{F7E6F5E0-BE97-4433-8E8A-D47B37E35252}"/>
          </ac:picMkLst>
        </pc:picChg>
      </pc:sldChg>
    </pc:docChg>
  </pc:docChgLst>
</pc:chgInfo>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5.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Excel_Worksheet27.xlsx"/></Relationships>
</file>

<file path=ppt/charts/_rels/chart29.xml.rels><?xml version="1.0" encoding="UTF-8" standalone="yes"?>
<Relationships xmlns="http://schemas.openxmlformats.org/package/2006/relationships"><Relationship Id="rId1" Type="http://schemas.openxmlformats.org/officeDocument/2006/relationships/package" Target="../embeddings/Microsoft_Excel_Worksheet28.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Excel_Worksheet29.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Excel_Worksheet30.xlsx"/></Relationships>
</file>

<file path=ppt/charts/_rels/chart32.xml.rels><?xml version="1.0" encoding="UTF-8" standalone="yes"?>
<Relationships xmlns="http://schemas.openxmlformats.org/package/2006/relationships"><Relationship Id="rId1" Type="http://schemas.openxmlformats.org/officeDocument/2006/relationships/package" Target="../embeddings/Microsoft_Excel_Worksheet31.xlsx"/></Relationships>
</file>

<file path=ppt/charts/_rels/chart33.xml.rels><?xml version="1.0" encoding="UTF-8" standalone="yes"?>
<Relationships xmlns="http://schemas.openxmlformats.org/package/2006/relationships"><Relationship Id="rId1" Type="http://schemas.openxmlformats.org/officeDocument/2006/relationships/package" Target="../embeddings/Microsoft_Excel_Worksheet32.xlsx"/></Relationships>
</file>

<file path=ppt/charts/_rels/chart34.xml.rels><?xml version="1.0" encoding="UTF-8" standalone="yes"?>
<Relationships xmlns="http://schemas.openxmlformats.org/package/2006/relationships"><Relationship Id="rId1" Type="http://schemas.openxmlformats.org/officeDocument/2006/relationships/package" Target="../embeddings/Microsoft_Excel_Worksheet33.xlsx"/></Relationships>
</file>

<file path=ppt/charts/_rels/chart35.xml.rels><?xml version="1.0" encoding="UTF-8" standalone="yes"?>
<Relationships xmlns="http://schemas.openxmlformats.org/package/2006/relationships"><Relationship Id="rId1" Type="http://schemas.openxmlformats.org/officeDocument/2006/relationships/package" Target="../embeddings/Microsoft_Excel_Worksheet34.xlsx"/></Relationships>
</file>

<file path=ppt/charts/_rels/chart36.xml.rels><?xml version="1.0" encoding="UTF-8" standalone="yes"?>
<Relationships xmlns="http://schemas.openxmlformats.org/package/2006/relationships"><Relationship Id="rId1" Type="http://schemas.openxmlformats.org/officeDocument/2006/relationships/package" Target="../embeddings/Microsoft_Excel_Worksheet35.xlsx"/></Relationships>
</file>

<file path=ppt/charts/_rels/chart37.xml.rels><?xml version="1.0" encoding="UTF-8" standalone="yes"?>
<Relationships xmlns="http://schemas.openxmlformats.org/package/2006/relationships"><Relationship Id="rId1" Type="http://schemas.openxmlformats.org/officeDocument/2006/relationships/package" Target="../embeddings/Microsoft_Excel_Worksheet36.xlsx"/></Relationships>
</file>

<file path=ppt/charts/_rels/chart38.xml.rels><?xml version="1.0" encoding="UTF-8" standalone="yes"?>
<Relationships xmlns="http://schemas.openxmlformats.org/package/2006/relationships"><Relationship Id="rId1" Type="http://schemas.openxmlformats.org/officeDocument/2006/relationships/package" Target="../embeddings/Microsoft_Excel_Worksheet37.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percentStacked"/>
        <c:varyColors val="0"/>
        <c:ser>
          <c:idx val="0"/>
          <c:order val="0"/>
          <c:tx>
            <c:strRef>
              <c:f>Sheet1!$B$1</c:f>
              <c:strCache>
                <c:ptCount val="1"/>
              </c:strCache>
            </c:strRef>
          </c:tx>
          <c:spPr>
            <a:ln w="25400">
              <a:solidFill>
                <a:srgbClr val="FFFFFF"/>
              </a:solidFill>
            </a:ln>
          </c:spPr>
          <c:invertIfNegative val="1"/>
          <c:dPt>
            <c:idx val="0"/>
            <c:invertIfNegative val="1"/>
            <c:bubble3D val="0"/>
            <c:spPr>
              <a:solidFill>
                <a:srgbClr val="C3DC73"/>
              </a:solidFill>
              <a:ln w="12700">
                <a:solidFill>
                  <a:srgbClr val="FFFFFF"/>
                </a:solidFill>
              </a:ln>
            </c:spPr>
            <c:extLst>
              <c:ext xmlns:c16="http://schemas.microsoft.com/office/drawing/2014/chart" uri="{C3380CC4-5D6E-409C-BE32-E72D297353CC}">
                <c16:uniqueId val="{00000001-C2F7-4350-8E44-B19BDB1312A9}"/>
              </c:ext>
            </c:extLst>
          </c:dPt>
          <c:cat>
            <c:multiLvlStrRef>
              <c:f>Sheet1!$A$2,Sheet1!$A$2</c:f>
            </c:multiLvlStrRef>
          </c:cat>
          <c:val>
            <c:numRef>
              <c:f>Sheet1!$B$2</c:f>
              <c:numCache>
                <c:formatCode>General</c:formatCode>
                <c:ptCount val="1"/>
                <c:pt idx="0">
                  <c:v>68</c:v>
                </c:pt>
              </c:numCache>
            </c:numRef>
          </c:val>
          <c:extLst>
            <c:ext xmlns:c16="http://schemas.microsoft.com/office/drawing/2014/chart" uri="{C3380CC4-5D6E-409C-BE32-E72D297353CC}">
              <c16:uniqueId val="{00000002-C2F7-4350-8E44-B19BDB1312A9}"/>
            </c:ext>
          </c:extLst>
        </c:ser>
        <c:ser>
          <c:idx val="1"/>
          <c:order val="1"/>
          <c:tx>
            <c:strRef>
              <c:f>Sheet1!$C$1</c:f>
              <c:strCache>
                <c:ptCount val="1"/>
              </c:strCache>
            </c:strRef>
          </c:tx>
          <c:spPr>
            <a:ln w="25400">
              <a:solidFill>
                <a:srgbClr val="FFFFFF"/>
              </a:solidFill>
            </a:ln>
          </c:spPr>
          <c:invertIfNegative val="1"/>
          <c:dPt>
            <c:idx val="0"/>
            <c:invertIfNegative val="1"/>
            <c:bubble3D val="0"/>
            <c:spPr>
              <a:solidFill>
                <a:srgbClr val="E0E0E0"/>
              </a:solidFill>
              <a:ln w="12700">
                <a:solidFill>
                  <a:srgbClr val="FFFFFF"/>
                </a:solidFill>
              </a:ln>
            </c:spPr>
            <c:extLst>
              <c:ext xmlns:c16="http://schemas.microsoft.com/office/drawing/2014/chart" uri="{C3380CC4-5D6E-409C-BE32-E72D297353CC}">
                <c16:uniqueId val="{00000004-C2F7-4350-8E44-B19BDB1312A9}"/>
              </c:ext>
            </c:extLst>
          </c:dPt>
          <c:cat>
            <c:multiLvlStrRef>
              <c:f>Sheet1!$A$2,Sheet1!$A$2</c:f>
            </c:multiLvlStrRef>
          </c:cat>
          <c:val>
            <c:numRef>
              <c:f>Sheet1!$C$2</c:f>
              <c:numCache>
                <c:formatCode>General</c:formatCode>
                <c:ptCount val="1"/>
                <c:pt idx="0">
                  <c:v>32</c:v>
                </c:pt>
              </c:numCache>
            </c:numRef>
          </c:val>
          <c:extLst>
            <c:ext xmlns:c16="http://schemas.microsoft.com/office/drawing/2014/chart" uri="{C3380CC4-5D6E-409C-BE32-E72D297353CC}">
              <c16:uniqueId val="{00000005-C2F7-4350-8E44-B19BDB1312A9}"/>
            </c:ext>
          </c:extLst>
        </c:ser>
        <c:dLbls>
          <c:showLegendKey val="0"/>
          <c:showVal val="0"/>
          <c:showCatName val="0"/>
          <c:showSerName val="0"/>
          <c:showPercent val="0"/>
          <c:showBubbleSize val="0"/>
        </c:dLbls>
        <c:gapWidth val="20"/>
        <c:overlap val="100"/>
        <c:axId val="67451136"/>
        <c:axId val="66437120"/>
      </c:barChart>
      <c:catAx>
        <c:axId val="67451136"/>
        <c:scaling>
          <c:orientation val="minMax"/>
        </c:scaling>
        <c:delete val="1"/>
        <c:axPos val="l"/>
        <c:numFmt formatCode="General" sourceLinked="1"/>
        <c:majorTickMark val="none"/>
        <c:minorTickMark val="none"/>
        <c:tickLblPos val="nextTo"/>
        <c:crossAx val="66437120"/>
        <c:crosses val="autoZero"/>
        <c:auto val="0"/>
        <c:lblAlgn val="ctr"/>
        <c:lblOffset val="100"/>
        <c:noMultiLvlLbl val="0"/>
      </c:catAx>
      <c:valAx>
        <c:axId val="66437120"/>
        <c:scaling>
          <c:orientation val="minMax"/>
          <c:min val="0"/>
        </c:scaling>
        <c:delete val="1"/>
        <c:axPos val="b"/>
        <c:numFmt formatCode="0%" sourceLinked="1"/>
        <c:majorTickMark val="none"/>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600" b="1">
                <a:solidFill>
                  <a:srgbClr val="000000"/>
                </a:solidFill>
              </a:rPr>
              <a:t>1:4 2:4 3:19 4:36 5:37</a:t>
            </a:r>
          </a:p>
        </c:rich>
      </c:tx>
      <c:overlay val="1"/>
    </c:title>
    <c:autoTitleDeleted val="0"/>
    <c:plotArea>
      <c:layout/>
      <c:barChart>
        <c:barDir val="bar"/>
        <c:grouping val="percentStacked"/>
        <c:varyColors val="0"/>
        <c:ser>
          <c:idx val="0"/>
          <c:order val="0"/>
          <c:tx>
            <c:strRef>
              <c:f>Sheet1!$B$1</c:f>
              <c:strCache>
                <c:ptCount val="1"/>
              </c:strCache>
            </c:strRef>
          </c:tx>
          <c:spPr>
            <a:ln w="25400">
              <a:solidFill>
                <a:srgbClr val="FFFFFF"/>
              </a:solidFill>
            </a:ln>
          </c:spPr>
          <c:invertIfNegative val="1"/>
          <c:dPt>
            <c:idx val="0"/>
            <c:invertIfNegative val="1"/>
            <c:bubble3D val="0"/>
            <c:spPr>
              <a:solidFill>
                <a:srgbClr val="E8565A"/>
              </a:solidFill>
              <a:ln w="12700">
                <a:solidFill>
                  <a:srgbClr val="FFFFFF"/>
                </a:solidFill>
              </a:ln>
            </c:spPr>
            <c:extLst>
              <c:ext xmlns:c16="http://schemas.microsoft.com/office/drawing/2014/chart" uri="{C3380CC4-5D6E-409C-BE32-E72D297353CC}">
                <c16:uniqueId val="{00000001-01CF-4201-9A29-5EFC3F44FFE8}"/>
              </c:ext>
            </c:extLst>
          </c:dPt>
          <c:cat>
            <c:multiLvlStrRef>
              <c:f>Sheet1!$A$2,Sheet1!$A$2,Sheet1!$A$2,Sheet1!$A$2,Sheet1!$A$2</c:f>
            </c:multiLvlStrRef>
          </c:cat>
          <c:val>
            <c:numRef>
              <c:f>Sheet1!$B$2</c:f>
              <c:numCache>
                <c:formatCode>General</c:formatCode>
                <c:ptCount val="1"/>
                <c:pt idx="0">
                  <c:v>4</c:v>
                </c:pt>
              </c:numCache>
            </c:numRef>
          </c:val>
          <c:extLst>
            <c:ext xmlns:c16="http://schemas.microsoft.com/office/drawing/2014/chart" uri="{C3380CC4-5D6E-409C-BE32-E72D297353CC}">
              <c16:uniqueId val="{00000002-01CF-4201-9A29-5EFC3F44FFE8}"/>
            </c:ext>
          </c:extLst>
        </c:ser>
        <c:ser>
          <c:idx val="1"/>
          <c:order val="1"/>
          <c:tx>
            <c:strRef>
              <c:f>Sheet1!$C$1</c:f>
              <c:strCache>
                <c:ptCount val="1"/>
              </c:strCache>
            </c:strRef>
          </c:tx>
          <c:spPr>
            <a:ln w="25400">
              <a:solidFill>
                <a:srgbClr val="FFFFFF"/>
              </a:solidFill>
            </a:ln>
          </c:spPr>
          <c:invertIfNegative val="1"/>
          <c:dPt>
            <c:idx val="0"/>
            <c:invertIfNegative val="1"/>
            <c:bubble3D val="0"/>
            <c:spPr>
              <a:solidFill>
                <a:srgbClr val="F08C6B"/>
              </a:solidFill>
              <a:ln w="12700">
                <a:solidFill>
                  <a:srgbClr val="FFFFFF"/>
                </a:solidFill>
              </a:ln>
            </c:spPr>
            <c:extLst>
              <c:ext xmlns:c16="http://schemas.microsoft.com/office/drawing/2014/chart" uri="{C3380CC4-5D6E-409C-BE32-E72D297353CC}">
                <c16:uniqueId val="{00000004-01CF-4201-9A29-5EFC3F44FFE8}"/>
              </c:ext>
            </c:extLst>
          </c:dPt>
          <c:cat>
            <c:multiLvlStrRef>
              <c:f>Sheet1!$A$2,Sheet1!$A$2,Sheet1!$A$2,Sheet1!$A$2,Sheet1!$A$2</c:f>
            </c:multiLvlStrRef>
          </c:cat>
          <c:val>
            <c:numRef>
              <c:f>Sheet1!$C$2</c:f>
              <c:numCache>
                <c:formatCode>General</c:formatCode>
                <c:ptCount val="1"/>
                <c:pt idx="0">
                  <c:v>4</c:v>
                </c:pt>
              </c:numCache>
            </c:numRef>
          </c:val>
          <c:extLst>
            <c:ext xmlns:c16="http://schemas.microsoft.com/office/drawing/2014/chart" uri="{C3380CC4-5D6E-409C-BE32-E72D297353CC}">
              <c16:uniqueId val="{00000005-01CF-4201-9A29-5EFC3F44FFE8}"/>
            </c:ext>
          </c:extLst>
        </c:ser>
        <c:ser>
          <c:idx val="2"/>
          <c:order val="2"/>
          <c:tx>
            <c:strRef>
              <c:f>Sheet1!$D$1</c:f>
              <c:strCache>
                <c:ptCount val="1"/>
              </c:strCache>
            </c:strRef>
          </c:tx>
          <c:spPr>
            <a:ln w="25400">
              <a:solidFill>
                <a:srgbClr val="FFFFFF"/>
              </a:solidFill>
            </a:ln>
          </c:spPr>
          <c:invertIfNegative val="1"/>
          <c:dPt>
            <c:idx val="0"/>
            <c:invertIfNegative val="1"/>
            <c:bubble3D val="0"/>
            <c:spPr>
              <a:solidFill>
                <a:srgbClr val="FEEA8A"/>
              </a:solidFill>
              <a:ln w="12700">
                <a:solidFill>
                  <a:srgbClr val="FFFFFF"/>
                </a:solidFill>
              </a:ln>
            </c:spPr>
            <c:extLst>
              <c:ext xmlns:c16="http://schemas.microsoft.com/office/drawing/2014/chart" uri="{C3380CC4-5D6E-409C-BE32-E72D297353CC}">
                <c16:uniqueId val="{00000007-01CF-4201-9A29-5EFC3F44FFE8}"/>
              </c:ext>
            </c:extLst>
          </c:dPt>
          <c:cat>
            <c:multiLvlStrRef>
              <c:f>Sheet1!$A$2,Sheet1!$A$2,Sheet1!$A$2,Sheet1!$A$2,Sheet1!$A$2</c:f>
            </c:multiLvlStrRef>
          </c:cat>
          <c:val>
            <c:numRef>
              <c:f>Sheet1!$D$2</c:f>
              <c:numCache>
                <c:formatCode>General</c:formatCode>
                <c:ptCount val="1"/>
                <c:pt idx="0">
                  <c:v>19</c:v>
                </c:pt>
              </c:numCache>
            </c:numRef>
          </c:val>
          <c:extLst>
            <c:ext xmlns:c16="http://schemas.microsoft.com/office/drawing/2014/chart" uri="{C3380CC4-5D6E-409C-BE32-E72D297353CC}">
              <c16:uniqueId val="{00000008-01CF-4201-9A29-5EFC3F44FFE8}"/>
            </c:ext>
          </c:extLst>
        </c:ser>
        <c:ser>
          <c:idx val="3"/>
          <c:order val="3"/>
          <c:tx>
            <c:strRef>
              <c:f>Sheet1!$E$1</c:f>
              <c:strCache>
                <c:ptCount val="1"/>
              </c:strCache>
            </c:strRef>
          </c:tx>
          <c:spPr>
            <a:ln w="25400">
              <a:solidFill>
                <a:srgbClr val="FFFFFF"/>
              </a:solidFill>
            </a:ln>
          </c:spPr>
          <c:invertIfNegative val="1"/>
          <c:dPt>
            <c:idx val="0"/>
            <c:invertIfNegative val="1"/>
            <c:bubble3D val="0"/>
            <c:spPr>
              <a:solidFill>
                <a:srgbClr val="C3DC73"/>
              </a:solidFill>
              <a:ln w="12700">
                <a:solidFill>
                  <a:srgbClr val="FFFFFF"/>
                </a:solidFill>
              </a:ln>
            </c:spPr>
            <c:extLst>
              <c:ext xmlns:c16="http://schemas.microsoft.com/office/drawing/2014/chart" uri="{C3380CC4-5D6E-409C-BE32-E72D297353CC}">
                <c16:uniqueId val="{0000000A-01CF-4201-9A29-5EFC3F44FFE8}"/>
              </c:ext>
            </c:extLst>
          </c:dPt>
          <c:cat>
            <c:multiLvlStrRef>
              <c:f>Sheet1!$A$2,Sheet1!$A$2,Sheet1!$A$2,Sheet1!$A$2,Sheet1!$A$2</c:f>
            </c:multiLvlStrRef>
          </c:cat>
          <c:val>
            <c:numRef>
              <c:f>Sheet1!$E$2</c:f>
              <c:numCache>
                <c:formatCode>General</c:formatCode>
                <c:ptCount val="1"/>
                <c:pt idx="0">
                  <c:v>36</c:v>
                </c:pt>
              </c:numCache>
            </c:numRef>
          </c:val>
          <c:extLst>
            <c:ext xmlns:c16="http://schemas.microsoft.com/office/drawing/2014/chart" uri="{C3380CC4-5D6E-409C-BE32-E72D297353CC}">
              <c16:uniqueId val="{0000000B-01CF-4201-9A29-5EFC3F44FFE8}"/>
            </c:ext>
          </c:extLst>
        </c:ser>
        <c:ser>
          <c:idx val="4"/>
          <c:order val="4"/>
          <c:tx>
            <c:strRef>
              <c:f>Sheet1!$F$1</c:f>
              <c:strCache>
                <c:ptCount val="1"/>
              </c:strCache>
            </c:strRef>
          </c:tx>
          <c:spPr>
            <a:ln w="25400">
              <a:solidFill>
                <a:srgbClr val="FFFFFF"/>
              </a:solidFill>
            </a:ln>
          </c:spPr>
          <c:invertIfNegative val="1"/>
          <c:dPt>
            <c:idx val="0"/>
            <c:invertIfNegative val="1"/>
            <c:bubble3D val="0"/>
            <c:spPr>
              <a:solidFill>
                <a:srgbClr val="61C250"/>
              </a:solidFill>
              <a:ln w="12700">
                <a:solidFill>
                  <a:srgbClr val="FFFFFF"/>
                </a:solidFill>
              </a:ln>
            </c:spPr>
            <c:extLst>
              <c:ext xmlns:c16="http://schemas.microsoft.com/office/drawing/2014/chart" uri="{C3380CC4-5D6E-409C-BE32-E72D297353CC}">
                <c16:uniqueId val="{0000000D-01CF-4201-9A29-5EFC3F44FFE8}"/>
              </c:ext>
            </c:extLst>
          </c:dPt>
          <c:cat>
            <c:multiLvlStrRef>
              <c:f>Sheet1!$A$2,Sheet1!$A$2,Sheet1!$A$2,Sheet1!$A$2,Sheet1!$A$2</c:f>
            </c:multiLvlStrRef>
          </c:cat>
          <c:val>
            <c:numRef>
              <c:f>Sheet1!$F$2</c:f>
              <c:numCache>
                <c:formatCode>General</c:formatCode>
                <c:ptCount val="1"/>
                <c:pt idx="0">
                  <c:v>37</c:v>
                </c:pt>
              </c:numCache>
            </c:numRef>
          </c:val>
          <c:extLst>
            <c:ext xmlns:c16="http://schemas.microsoft.com/office/drawing/2014/chart" uri="{C3380CC4-5D6E-409C-BE32-E72D297353CC}">
              <c16:uniqueId val="{0000000E-01CF-4201-9A29-5EFC3F44FFE8}"/>
            </c:ext>
          </c:extLst>
        </c:ser>
        <c:dLbls>
          <c:showLegendKey val="0"/>
          <c:showVal val="0"/>
          <c:showCatName val="0"/>
          <c:showSerName val="0"/>
          <c:showPercent val="0"/>
          <c:showBubbleSize val="0"/>
        </c:dLbls>
        <c:gapWidth val="100"/>
        <c:overlap val="100"/>
        <c:axId val="67451136"/>
        <c:axId val="66437120"/>
      </c:barChart>
      <c:catAx>
        <c:axId val="67451136"/>
        <c:scaling>
          <c:orientation val="minMax"/>
        </c:scaling>
        <c:delete val="1"/>
        <c:axPos val="l"/>
        <c:numFmt formatCode="General" sourceLinked="1"/>
        <c:majorTickMark val="none"/>
        <c:minorTickMark val="none"/>
        <c:tickLblPos val="nextTo"/>
        <c:crossAx val="66437120"/>
        <c:crosses val="autoZero"/>
        <c:auto val="0"/>
        <c:lblAlgn val="ctr"/>
        <c:lblOffset val="100"/>
        <c:noMultiLvlLbl val="0"/>
      </c:catAx>
      <c:valAx>
        <c:axId val="66437120"/>
        <c:scaling>
          <c:orientation val="minMax"/>
          <c:max val="1"/>
          <c:min val="0"/>
        </c:scaling>
        <c:delete val="1"/>
        <c:axPos val="b"/>
        <c:numFmt formatCode="0%" sourceLinked="1"/>
        <c:majorTickMark val="none"/>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600" b="1">
                <a:solidFill>
                  <a:srgbClr val="000000"/>
                </a:solidFill>
              </a:rPr>
              <a:t>1:6 2:9 3:13 4:42 5:30</a:t>
            </a:r>
          </a:p>
        </c:rich>
      </c:tx>
      <c:overlay val="1"/>
    </c:title>
    <c:autoTitleDeleted val="0"/>
    <c:plotArea>
      <c:layout/>
      <c:barChart>
        <c:barDir val="bar"/>
        <c:grouping val="percentStacked"/>
        <c:varyColors val="0"/>
        <c:ser>
          <c:idx val="0"/>
          <c:order val="0"/>
          <c:tx>
            <c:strRef>
              <c:f>Sheet1!$B$1</c:f>
              <c:strCache>
                <c:ptCount val="1"/>
              </c:strCache>
            </c:strRef>
          </c:tx>
          <c:spPr>
            <a:ln w="25400">
              <a:solidFill>
                <a:srgbClr val="FFFFFF"/>
              </a:solidFill>
            </a:ln>
          </c:spPr>
          <c:invertIfNegative val="1"/>
          <c:dPt>
            <c:idx val="0"/>
            <c:invertIfNegative val="1"/>
            <c:bubble3D val="0"/>
            <c:spPr>
              <a:solidFill>
                <a:srgbClr val="E8565A"/>
              </a:solidFill>
              <a:ln w="12700">
                <a:solidFill>
                  <a:srgbClr val="FFFFFF"/>
                </a:solidFill>
              </a:ln>
            </c:spPr>
            <c:extLst>
              <c:ext xmlns:c16="http://schemas.microsoft.com/office/drawing/2014/chart" uri="{C3380CC4-5D6E-409C-BE32-E72D297353CC}">
                <c16:uniqueId val="{00000001-EE9C-4B5A-9895-BA82B012CFE8}"/>
              </c:ext>
            </c:extLst>
          </c:dPt>
          <c:cat>
            <c:multiLvlStrRef>
              <c:f>Sheet1!$A$2,Sheet1!$A$2,Sheet1!$A$2,Sheet1!$A$2,Sheet1!$A$2</c:f>
            </c:multiLvlStrRef>
          </c:cat>
          <c:val>
            <c:numRef>
              <c:f>Sheet1!$B$2</c:f>
              <c:numCache>
                <c:formatCode>General</c:formatCode>
                <c:ptCount val="1"/>
                <c:pt idx="0">
                  <c:v>6</c:v>
                </c:pt>
              </c:numCache>
            </c:numRef>
          </c:val>
          <c:extLst>
            <c:ext xmlns:c16="http://schemas.microsoft.com/office/drawing/2014/chart" uri="{C3380CC4-5D6E-409C-BE32-E72D297353CC}">
              <c16:uniqueId val="{00000002-EE9C-4B5A-9895-BA82B012CFE8}"/>
            </c:ext>
          </c:extLst>
        </c:ser>
        <c:ser>
          <c:idx val="1"/>
          <c:order val="1"/>
          <c:tx>
            <c:strRef>
              <c:f>Sheet1!$C$1</c:f>
              <c:strCache>
                <c:ptCount val="1"/>
              </c:strCache>
            </c:strRef>
          </c:tx>
          <c:spPr>
            <a:ln w="25400">
              <a:solidFill>
                <a:srgbClr val="FFFFFF"/>
              </a:solidFill>
            </a:ln>
          </c:spPr>
          <c:invertIfNegative val="1"/>
          <c:dPt>
            <c:idx val="0"/>
            <c:invertIfNegative val="1"/>
            <c:bubble3D val="0"/>
            <c:spPr>
              <a:solidFill>
                <a:srgbClr val="F08C6B"/>
              </a:solidFill>
              <a:ln w="12700">
                <a:solidFill>
                  <a:srgbClr val="FFFFFF"/>
                </a:solidFill>
              </a:ln>
            </c:spPr>
            <c:extLst>
              <c:ext xmlns:c16="http://schemas.microsoft.com/office/drawing/2014/chart" uri="{C3380CC4-5D6E-409C-BE32-E72D297353CC}">
                <c16:uniqueId val="{00000004-EE9C-4B5A-9895-BA82B012CFE8}"/>
              </c:ext>
            </c:extLst>
          </c:dPt>
          <c:cat>
            <c:multiLvlStrRef>
              <c:f>Sheet1!$A$2,Sheet1!$A$2,Sheet1!$A$2,Sheet1!$A$2,Sheet1!$A$2</c:f>
            </c:multiLvlStrRef>
          </c:cat>
          <c:val>
            <c:numRef>
              <c:f>Sheet1!$C$2</c:f>
              <c:numCache>
                <c:formatCode>General</c:formatCode>
                <c:ptCount val="1"/>
                <c:pt idx="0">
                  <c:v>9</c:v>
                </c:pt>
              </c:numCache>
            </c:numRef>
          </c:val>
          <c:extLst>
            <c:ext xmlns:c16="http://schemas.microsoft.com/office/drawing/2014/chart" uri="{C3380CC4-5D6E-409C-BE32-E72D297353CC}">
              <c16:uniqueId val="{00000005-EE9C-4B5A-9895-BA82B012CFE8}"/>
            </c:ext>
          </c:extLst>
        </c:ser>
        <c:ser>
          <c:idx val="2"/>
          <c:order val="2"/>
          <c:tx>
            <c:strRef>
              <c:f>Sheet1!$D$1</c:f>
              <c:strCache>
                <c:ptCount val="1"/>
              </c:strCache>
            </c:strRef>
          </c:tx>
          <c:spPr>
            <a:ln w="25400">
              <a:solidFill>
                <a:srgbClr val="FFFFFF"/>
              </a:solidFill>
            </a:ln>
          </c:spPr>
          <c:invertIfNegative val="1"/>
          <c:dPt>
            <c:idx val="0"/>
            <c:invertIfNegative val="1"/>
            <c:bubble3D val="0"/>
            <c:spPr>
              <a:solidFill>
                <a:srgbClr val="FEEA8A"/>
              </a:solidFill>
              <a:ln w="12700">
                <a:solidFill>
                  <a:srgbClr val="FFFFFF"/>
                </a:solidFill>
              </a:ln>
            </c:spPr>
            <c:extLst>
              <c:ext xmlns:c16="http://schemas.microsoft.com/office/drawing/2014/chart" uri="{C3380CC4-5D6E-409C-BE32-E72D297353CC}">
                <c16:uniqueId val="{00000007-EE9C-4B5A-9895-BA82B012CFE8}"/>
              </c:ext>
            </c:extLst>
          </c:dPt>
          <c:cat>
            <c:multiLvlStrRef>
              <c:f>Sheet1!$A$2,Sheet1!$A$2,Sheet1!$A$2,Sheet1!$A$2,Sheet1!$A$2</c:f>
            </c:multiLvlStrRef>
          </c:cat>
          <c:val>
            <c:numRef>
              <c:f>Sheet1!$D$2</c:f>
              <c:numCache>
                <c:formatCode>General</c:formatCode>
                <c:ptCount val="1"/>
                <c:pt idx="0">
                  <c:v>13</c:v>
                </c:pt>
              </c:numCache>
            </c:numRef>
          </c:val>
          <c:extLst>
            <c:ext xmlns:c16="http://schemas.microsoft.com/office/drawing/2014/chart" uri="{C3380CC4-5D6E-409C-BE32-E72D297353CC}">
              <c16:uniqueId val="{00000008-EE9C-4B5A-9895-BA82B012CFE8}"/>
            </c:ext>
          </c:extLst>
        </c:ser>
        <c:ser>
          <c:idx val="3"/>
          <c:order val="3"/>
          <c:tx>
            <c:strRef>
              <c:f>Sheet1!$E$1</c:f>
              <c:strCache>
                <c:ptCount val="1"/>
              </c:strCache>
            </c:strRef>
          </c:tx>
          <c:spPr>
            <a:ln w="25400">
              <a:solidFill>
                <a:srgbClr val="FFFFFF"/>
              </a:solidFill>
            </a:ln>
          </c:spPr>
          <c:invertIfNegative val="1"/>
          <c:dPt>
            <c:idx val="0"/>
            <c:invertIfNegative val="1"/>
            <c:bubble3D val="0"/>
            <c:spPr>
              <a:solidFill>
                <a:srgbClr val="C3DC73"/>
              </a:solidFill>
              <a:ln w="12700">
                <a:solidFill>
                  <a:srgbClr val="FFFFFF"/>
                </a:solidFill>
              </a:ln>
            </c:spPr>
            <c:extLst>
              <c:ext xmlns:c16="http://schemas.microsoft.com/office/drawing/2014/chart" uri="{C3380CC4-5D6E-409C-BE32-E72D297353CC}">
                <c16:uniqueId val="{0000000A-EE9C-4B5A-9895-BA82B012CFE8}"/>
              </c:ext>
            </c:extLst>
          </c:dPt>
          <c:cat>
            <c:multiLvlStrRef>
              <c:f>Sheet1!$A$2,Sheet1!$A$2,Sheet1!$A$2,Sheet1!$A$2,Sheet1!$A$2</c:f>
            </c:multiLvlStrRef>
          </c:cat>
          <c:val>
            <c:numRef>
              <c:f>Sheet1!$E$2</c:f>
              <c:numCache>
                <c:formatCode>General</c:formatCode>
                <c:ptCount val="1"/>
                <c:pt idx="0">
                  <c:v>42</c:v>
                </c:pt>
              </c:numCache>
            </c:numRef>
          </c:val>
          <c:extLst>
            <c:ext xmlns:c16="http://schemas.microsoft.com/office/drawing/2014/chart" uri="{C3380CC4-5D6E-409C-BE32-E72D297353CC}">
              <c16:uniqueId val="{0000000B-EE9C-4B5A-9895-BA82B012CFE8}"/>
            </c:ext>
          </c:extLst>
        </c:ser>
        <c:ser>
          <c:idx val="4"/>
          <c:order val="4"/>
          <c:tx>
            <c:strRef>
              <c:f>Sheet1!$F$1</c:f>
              <c:strCache>
                <c:ptCount val="1"/>
              </c:strCache>
            </c:strRef>
          </c:tx>
          <c:spPr>
            <a:ln w="25400">
              <a:solidFill>
                <a:srgbClr val="FFFFFF"/>
              </a:solidFill>
            </a:ln>
          </c:spPr>
          <c:invertIfNegative val="1"/>
          <c:dPt>
            <c:idx val="0"/>
            <c:invertIfNegative val="1"/>
            <c:bubble3D val="0"/>
            <c:spPr>
              <a:solidFill>
                <a:srgbClr val="61C250"/>
              </a:solidFill>
              <a:ln w="12700">
                <a:solidFill>
                  <a:srgbClr val="FFFFFF"/>
                </a:solidFill>
              </a:ln>
            </c:spPr>
            <c:extLst>
              <c:ext xmlns:c16="http://schemas.microsoft.com/office/drawing/2014/chart" uri="{C3380CC4-5D6E-409C-BE32-E72D297353CC}">
                <c16:uniqueId val="{0000000D-EE9C-4B5A-9895-BA82B012CFE8}"/>
              </c:ext>
            </c:extLst>
          </c:dPt>
          <c:cat>
            <c:multiLvlStrRef>
              <c:f>Sheet1!$A$2,Sheet1!$A$2,Sheet1!$A$2,Sheet1!$A$2,Sheet1!$A$2</c:f>
            </c:multiLvlStrRef>
          </c:cat>
          <c:val>
            <c:numRef>
              <c:f>Sheet1!$F$2</c:f>
              <c:numCache>
                <c:formatCode>General</c:formatCode>
                <c:ptCount val="1"/>
                <c:pt idx="0">
                  <c:v>30</c:v>
                </c:pt>
              </c:numCache>
            </c:numRef>
          </c:val>
          <c:extLst>
            <c:ext xmlns:c16="http://schemas.microsoft.com/office/drawing/2014/chart" uri="{C3380CC4-5D6E-409C-BE32-E72D297353CC}">
              <c16:uniqueId val="{0000000E-EE9C-4B5A-9895-BA82B012CFE8}"/>
            </c:ext>
          </c:extLst>
        </c:ser>
        <c:dLbls>
          <c:showLegendKey val="0"/>
          <c:showVal val="0"/>
          <c:showCatName val="0"/>
          <c:showSerName val="0"/>
          <c:showPercent val="0"/>
          <c:showBubbleSize val="0"/>
        </c:dLbls>
        <c:gapWidth val="100"/>
        <c:overlap val="100"/>
        <c:axId val="67451136"/>
        <c:axId val="66437120"/>
      </c:barChart>
      <c:catAx>
        <c:axId val="67451136"/>
        <c:scaling>
          <c:orientation val="minMax"/>
        </c:scaling>
        <c:delete val="1"/>
        <c:axPos val="l"/>
        <c:numFmt formatCode="General" sourceLinked="1"/>
        <c:majorTickMark val="none"/>
        <c:minorTickMark val="none"/>
        <c:tickLblPos val="nextTo"/>
        <c:crossAx val="66437120"/>
        <c:crosses val="autoZero"/>
        <c:auto val="0"/>
        <c:lblAlgn val="ctr"/>
        <c:lblOffset val="100"/>
        <c:noMultiLvlLbl val="0"/>
      </c:catAx>
      <c:valAx>
        <c:axId val="66437120"/>
        <c:scaling>
          <c:orientation val="minMax"/>
          <c:max val="1"/>
          <c:min val="0"/>
        </c:scaling>
        <c:delete val="1"/>
        <c:axPos val="b"/>
        <c:numFmt formatCode="0%" sourceLinked="1"/>
        <c:majorTickMark val="none"/>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600" b="1">
                <a:solidFill>
                  <a:srgbClr val="000000"/>
                </a:solidFill>
              </a:rPr>
              <a:t>1:0 2:5 3:8 4:37 5:49</a:t>
            </a:r>
          </a:p>
        </c:rich>
      </c:tx>
      <c:overlay val="1"/>
    </c:title>
    <c:autoTitleDeleted val="0"/>
    <c:plotArea>
      <c:layout/>
      <c:barChart>
        <c:barDir val="bar"/>
        <c:grouping val="percentStacked"/>
        <c:varyColors val="0"/>
        <c:ser>
          <c:idx val="0"/>
          <c:order val="0"/>
          <c:tx>
            <c:strRef>
              <c:f>Sheet1!$B$1</c:f>
              <c:strCache>
                <c:ptCount val="1"/>
              </c:strCache>
            </c:strRef>
          </c:tx>
          <c:spPr>
            <a:ln w="25400">
              <a:solidFill>
                <a:srgbClr val="FFFFFF"/>
              </a:solidFill>
            </a:ln>
          </c:spPr>
          <c:invertIfNegative val="1"/>
          <c:dPt>
            <c:idx val="0"/>
            <c:invertIfNegative val="1"/>
            <c:bubble3D val="0"/>
            <c:spPr>
              <a:solidFill>
                <a:srgbClr val="E8565A"/>
              </a:solidFill>
              <a:ln w="12700">
                <a:solidFill>
                  <a:srgbClr val="FFFFFF"/>
                </a:solidFill>
              </a:ln>
            </c:spPr>
            <c:extLst>
              <c:ext xmlns:c16="http://schemas.microsoft.com/office/drawing/2014/chart" uri="{C3380CC4-5D6E-409C-BE32-E72D297353CC}">
                <c16:uniqueId val="{00000001-8DC6-41D6-ACFB-32EFC22E2D58}"/>
              </c:ext>
            </c:extLst>
          </c:dPt>
          <c:cat>
            <c:multiLvlStrRef>
              <c:f>Sheet1!$A$2,Sheet1!$A$2,Sheet1!$A$2,Sheet1!$A$2,Sheet1!$A$2</c:f>
            </c:multiLvlStrRef>
          </c:cat>
          <c:val>
            <c:numRef>
              <c:f>Sheet1!$B$2</c:f>
              <c:numCache>
                <c:formatCode>General</c:formatCode>
                <c:ptCount val="1"/>
                <c:pt idx="0">
                  <c:v>0</c:v>
                </c:pt>
              </c:numCache>
            </c:numRef>
          </c:val>
          <c:extLst>
            <c:ext xmlns:c16="http://schemas.microsoft.com/office/drawing/2014/chart" uri="{C3380CC4-5D6E-409C-BE32-E72D297353CC}">
              <c16:uniqueId val="{00000002-8DC6-41D6-ACFB-32EFC22E2D58}"/>
            </c:ext>
          </c:extLst>
        </c:ser>
        <c:ser>
          <c:idx val="1"/>
          <c:order val="1"/>
          <c:tx>
            <c:strRef>
              <c:f>Sheet1!$C$1</c:f>
              <c:strCache>
                <c:ptCount val="1"/>
              </c:strCache>
            </c:strRef>
          </c:tx>
          <c:spPr>
            <a:ln w="25400">
              <a:solidFill>
                <a:srgbClr val="FFFFFF"/>
              </a:solidFill>
            </a:ln>
          </c:spPr>
          <c:invertIfNegative val="1"/>
          <c:dPt>
            <c:idx val="0"/>
            <c:invertIfNegative val="1"/>
            <c:bubble3D val="0"/>
            <c:spPr>
              <a:solidFill>
                <a:srgbClr val="F08C6B"/>
              </a:solidFill>
              <a:ln w="12700">
                <a:solidFill>
                  <a:srgbClr val="FFFFFF"/>
                </a:solidFill>
              </a:ln>
            </c:spPr>
            <c:extLst>
              <c:ext xmlns:c16="http://schemas.microsoft.com/office/drawing/2014/chart" uri="{C3380CC4-5D6E-409C-BE32-E72D297353CC}">
                <c16:uniqueId val="{00000004-8DC6-41D6-ACFB-32EFC22E2D58}"/>
              </c:ext>
            </c:extLst>
          </c:dPt>
          <c:cat>
            <c:multiLvlStrRef>
              <c:f>Sheet1!$A$2,Sheet1!$A$2,Sheet1!$A$2,Sheet1!$A$2,Sheet1!$A$2</c:f>
            </c:multiLvlStrRef>
          </c:cat>
          <c:val>
            <c:numRef>
              <c:f>Sheet1!$C$2</c:f>
              <c:numCache>
                <c:formatCode>General</c:formatCode>
                <c:ptCount val="1"/>
                <c:pt idx="0">
                  <c:v>5</c:v>
                </c:pt>
              </c:numCache>
            </c:numRef>
          </c:val>
          <c:extLst>
            <c:ext xmlns:c16="http://schemas.microsoft.com/office/drawing/2014/chart" uri="{C3380CC4-5D6E-409C-BE32-E72D297353CC}">
              <c16:uniqueId val="{00000005-8DC6-41D6-ACFB-32EFC22E2D58}"/>
            </c:ext>
          </c:extLst>
        </c:ser>
        <c:ser>
          <c:idx val="2"/>
          <c:order val="2"/>
          <c:tx>
            <c:strRef>
              <c:f>Sheet1!$D$1</c:f>
              <c:strCache>
                <c:ptCount val="1"/>
              </c:strCache>
            </c:strRef>
          </c:tx>
          <c:spPr>
            <a:ln w="25400">
              <a:solidFill>
                <a:srgbClr val="FFFFFF"/>
              </a:solidFill>
            </a:ln>
          </c:spPr>
          <c:invertIfNegative val="1"/>
          <c:dPt>
            <c:idx val="0"/>
            <c:invertIfNegative val="1"/>
            <c:bubble3D val="0"/>
            <c:spPr>
              <a:solidFill>
                <a:srgbClr val="FEEA8A"/>
              </a:solidFill>
              <a:ln w="12700">
                <a:solidFill>
                  <a:srgbClr val="FFFFFF"/>
                </a:solidFill>
              </a:ln>
            </c:spPr>
            <c:extLst>
              <c:ext xmlns:c16="http://schemas.microsoft.com/office/drawing/2014/chart" uri="{C3380CC4-5D6E-409C-BE32-E72D297353CC}">
                <c16:uniqueId val="{00000007-8DC6-41D6-ACFB-32EFC22E2D58}"/>
              </c:ext>
            </c:extLst>
          </c:dPt>
          <c:cat>
            <c:multiLvlStrRef>
              <c:f>Sheet1!$A$2,Sheet1!$A$2,Sheet1!$A$2,Sheet1!$A$2,Sheet1!$A$2</c:f>
            </c:multiLvlStrRef>
          </c:cat>
          <c:val>
            <c:numRef>
              <c:f>Sheet1!$D$2</c:f>
              <c:numCache>
                <c:formatCode>General</c:formatCode>
                <c:ptCount val="1"/>
                <c:pt idx="0">
                  <c:v>8</c:v>
                </c:pt>
              </c:numCache>
            </c:numRef>
          </c:val>
          <c:extLst>
            <c:ext xmlns:c16="http://schemas.microsoft.com/office/drawing/2014/chart" uri="{C3380CC4-5D6E-409C-BE32-E72D297353CC}">
              <c16:uniqueId val="{00000008-8DC6-41D6-ACFB-32EFC22E2D58}"/>
            </c:ext>
          </c:extLst>
        </c:ser>
        <c:ser>
          <c:idx val="3"/>
          <c:order val="3"/>
          <c:tx>
            <c:strRef>
              <c:f>Sheet1!$E$1</c:f>
              <c:strCache>
                <c:ptCount val="1"/>
              </c:strCache>
            </c:strRef>
          </c:tx>
          <c:spPr>
            <a:ln w="25400">
              <a:solidFill>
                <a:srgbClr val="FFFFFF"/>
              </a:solidFill>
            </a:ln>
          </c:spPr>
          <c:invertIfNegative val="1"/>
          <c:dPt>
            <c:idx val="0"/>
            <c:invertIfNegative val="1"/>
            <c:bubble3D val="0"/>
            <c:spPr>
              <a:solidFill>
                <a:srgbClr val="C3DC73"/>
              </a:solidFill>
              <a:ln w="12700">
                <a:solidFill>
                  <a:srgbClr val="FFFFFF"/>
                </a:solidFill>
              </a:ln>
            </c:spPr>
            <c:extLst>
              <c:ext xmlns:c16="http://schemas.microsoft.com/office/drawing/2014/chart" uri="{C3380CC4-5D6E-409C-BE32-E72D297353CC}">
                <c16:uniqueId val="{0000000A-8DC6-41D6-ACFB-32EFC22E2D58}"/>
              </c:ext>
            </c:extLst>
          </c:dPt>
          <c:cat>
            <c:multiLvlStrRef>
              <c:f>Sheet1!$A$2,Sheet1!$A$2,Sheet1!$A$2,Sheet1!$A$2,Sheet1!$A$2</c:f>
            </c:multiLvlStrRef>
          </c:cat>
          <c:val>
            <c:numRef>
              <c:f>Sheet1!$E$2</c:f>
              <c:numCache>
                <c:formatCode>General</c:formatCode>
                <c:ptCount val="1"/>
                <c:pt idx="0">
                  <c:v>37</c:v>
                </c:pt>
              </c:numCache>
            </c:numRef>
          </c:val>
          <c:extLst>
            <c:ext xmlns:c16="http://schemas.microsoft.com/office/drawing/2014/chart" uri="{C3380CC4-5D6E-409C-BE32-E72D297353CC}">
              <c16:uniqueId val="{0000000B-8DC6-41D6-ACFB-32EFC22E2D58}"/>
            </c:ext>
          </c:extLst>
        </c:ser>
        <c:ser>
          <c:idx val="4"/>
          <c:order val="4"/>
          <c:tx>
            <c:strRef>
              <c:f>Sheet1!$F$1</c:f>
              <c:strCache>
                <c:ptCount val="1"/>
              </c:strCache>
            </c:strRef>
          </c:tx>
          <c:spPr>
            <a:ln w="25400">
              <a:solidFill>
                <a:srgbClr val="FFFFFF"/>
              </a:solidFill>
            </a:ln>
          </c:spPr>
          <c:invertIfNegative val="1"/>
          <c:dPt>
            <c:idx val="0"/>
            <c:invertIfNegative val="1"/>
            <c:bubble3D val="0"/>
            <c:spPr>
              <a:solidFill>
                <a:srgbClr val="61C250"/>
              </a:solidFill>
              <a:ln w="12700">
                <a:solidFill>
                  <a:srgbClr val="FFFFFF"/>
                </a:solidFill>
              </a:ln>
            </c:spPr>
            <c:extLst>
              <c:ext xmlns:c16="http://schemas.microsoft.com/office/drawing/2014/chart" uri="{C3380CC4-5D6E-409C-BE32-E72D297353CC}">
                <c16:uniqueId val="{0000000D-8DC6-41D6-ACFB-32EFC22E2D58}"/>
              </c:ext>
            </c:extLst>
          </c:dPt>
          <c:cat>
            <c:multiLvlStrRef>
              <c:f>Sheet1!$A$2,Sheet1!$A$2,Sheet1!$A$2,Sheet1!$A$2,Sheet1!$A$2</c:f>
            </c:multiLvlStrRef>
          </c:cat>
          <c:val>
            <c:numRef>
              <c:f>Sheet1!$F$2</c:f>
              <c:numCache>
                <c:formatCode>General</c:formatCode>
                <c:ptCount val="1"/>
                <c:pt idx="0">
                  <c:v>49</c:v>
                </c:pt>
              </c:numCache>
            </c:numRef>
          </c:val>
          <c:extLst>
            <c:ext xmlns:c16="http://schemas.microsoft.com/office/drawing/2014/chart" uri="{C3380CC4-5D6E-409C-BE32-E72D297353CC}">
              <c16:uniqueId val="{0000000E-8DC6-41D6-ACFB-32EFC22E2D58}"/>
            </c:ext>
          </c:extLst>
        </c:ser>
        <c:dLbls>
          <c:showLegendKey val="0"/>
          <c:showVal val="0"/>
          <c:showCatName val="0"/>
          <c:showSerName val="0"/>
          <c:showPercent val="0"/>
          <c:showBubbleSize val="0"/>
        </c:dLbls>
        <c:gapWidth val="100"/>
        <c:overlap val="100"/>
        <c:axId val="67451136"/>
        <c:axId val="66437120"/>
      </c:barChart>
      <c:catAx>
        <c:axId val="67451136"/>
        <c:scaling>
          <c:orientation val="minMax"/>
        </c:scaling>
        <c:delete val="1"/>
        <c:axPos val="l"/>
        <c:numFmt formatCode="General" sourceLinked="1"/>
        <c:majorTickMark val="none"/>
        <c:minorTickMark val="none"/>
        <c:tickLblPos val="nextTo"/>
        <c:crossAx val="66437120"/>
        <c:crosses val="autoZero"/>
        <c:auto val="0"/>
        <c:lblAlgn val="ctr"/>
        <c:lblOffset val="100"/>
        <c:noMultiLvlLbl val="0"/>
      </c:catAx>
      <c:valAx>
        <c:axId val="66437120"/>
        <c:scaling>
          <c:orientation val="minMax"/>
          <c:max val="1"/>
          <c:min val="0"/>
        </c:scaling>
        <c:delete val="1"/>
        <c:axPos val="b"/>
        <c:numFmt formatCode="0%" sourceLinked="1"/>
        <c:majorTickMark val="none"/>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600" b="1">
                <a:solidFill>
                  <a:srgbClr val="000000"/>
                </a:solidFill>
              </a:rPr>
              <a:t>1:0 2:2 3:11 4:35 5:52</a:t>
            </a:r>
          </a:p>
        </c:rich>
      </c:tx>
      <c:overlay val="1"/>
    </c:title>
    <c:autoTitleDeleted val="0"/>
    <c:plotArea>
      <c:layout/>
      <c:barChart>
        <c:barDir val="bar"/>
        <c:grouping val="percentStacked"/>
        <c:varyColors val="0"/>
        <c:ser>
          <c:idx val="0"/>
          <c:order val="0"/>
          <c:tx>
            <c:strRef>
              <c:f>Sheet1!$B$1</c:f>
              <c:strCache>
                <c:ptCount val="1"/>
              </c:strCache>
            </c:strRef>
          </c:tx>
          <c:spPr>
            <a:ln w="25400">
              <a:solidFill>
                <a:srgbClr val="FFFFFF"/>
              </a:solidFill>
            </a:ln>
          </c:spPr>
          <c:invertIfNegative val="1"/>
          <c:dPt>
            <c:idx val="0"/>
            <c:invertIfNegative val="1"/>
            <c:bubble3D val="0"/>
            <c:spPr>
              <a:solidFill>
                <a:srgbClr val="E8565A"/>
              </a:solidFill>
              <a:ln w="12700">
                <a:solidFill>
                  <a:srgbClr val="FFFFFF"/>
                </a:solidFill>
              </a:ln>
            </c:spPr>
            <c:extLst>
              <c:ext xmlns:c16="http://schemas.microsoft.com/office/drawing/2014/chart" uri="{C3380CC4-5D6E-409C-BE32-E72D297353CC}">
                <c16:uniqueId val="{00000001-6FA8-4AE4-B007-20CCD9F8C7B4}"/>
              </c:ext>
            </c:extLst>
          </c:dPt>
          <c:cat>
            <c:multiLvlStrRef>
              <c:f>Sheet1!$A$2,Sheet1!$A$2,Sheet1!$A$2,Sheet1!$A$2,Sheet1!$A$2</c:f>
            </c:multiLvlStrRef>
          </c:cat>
          <c:val>
            <c:numRef>
              <c:f>Sheet1!$B$2</c:f>
              <c:numCache>
                <c:formatCode>General</c:formatCode>
                <c:ptCount val="1"/>
                <c:pt idx="0">
                  <c:v>0</c:v>
                </c:pt>
              </c:numCache>
            </c:numRef>
          </c:val>
          <c:extLst>
            <c:ext xmlns:c16="http://schemas.microsoft.com/office/drawing/2014/chart" uri="{C3380CC4-5D6E-409C-BE32-E72D297353CC}">
              <c16:uniqueId val="{00000002-6FA8-4AE4-B007-20CCD9F8C7B4}"/>
            </c:ext>
          </c:extLst>
        </c:ser>
        <c:ser>
          <c:idx val="1"/>
          <c:order val="1"/>
          <c:tx>
            <c:strRef>
              <c:f>Sheet1!$C$1</c:f>
              <c:strCache>
                <c:ptCount val="1"/>
              </c:strCache>
            </c:strRef>
          </c:tx>
          <c:spPr>
            <a:ln w="25400">
              <a:solidFill>
                <a:srgbClr val="FFFFFF"/>
              </a:solidFill>
            </a:ln>
          </c:spPr>
          <c:invertIfNegative val="1"/>
          <c:dPt>
            <c:idx val="0"/>
            <c:invertIfNegative val="1"/>
            <c:bubble3D val="0"/>
            <c:spPr>
              <a:solidFill>
                <a:srgbClr val="F08C6B"/>
              </a:solidFill>
              <a:ln w="12700">
                <a:solidFill>
                  <a:srgbClr val="FFFFFF"/>
                </a:solidFill>
              </a:ln>
            </c:spPr>
            <c:extLst>
              <c:ext xmlns:c16="http://schemas.microsoft.com/office/drawing/2014/chart" uri="{C3380CC4-5D6E-409C-BE32-E72D297353CC}">
                <c16:uniqueId val="{00000004-6FA8-4AE4-B007-20CCD9F8C7B4}"/>
              </c:ext>
            </c:extLst>
          </c:dPt>
          <c:cat>
            <c:multiLvlStrRef>
              <c:f>Sheet1!$A$2,Sheet1!$A$2,Sheet1!$A$2,Sheet1!$A$2,Sheet1!$A$2</c:f>
            </c:multiLvlStrRef>
          </c:cat>
          <c:val>
            <c:numRef>
              <c:f>Sheet1!$C$2</c:f>
              <c:numCache>
                <c:formatCode>General</c:formatCode>
                <c:ptCount val="1"/>
                <c:pt idx="0">
                  <c:v>2</c:v>
                </c:pt>
              </c:numCache>
            </c:numRef>
          </c:val>
          <c:extLst>
            <c:ext xmlns:c16="http://schemas.microsoft.com/office/drawing/2014/chart" uri="{C3380CC4-5D6E-409C-BE32-E72D297353CC}">
              <c16:uniqueId val="{00000005-6FA8-4AE4-B007-20CCD9F8C7B4}"/>
            </c:ext>
          </c:extLst>
        </c:ser>
        <c:ser>
          <c:idx val="2"/>
          <c:order val="2"/>
          <c:tx>
            <c:strRef>
              <c:f>Sheet1!$D$1</c:f>
              <c:strCache>
                <c:ptCount val="1"/>
              </c:strCache>
            </c:strRef>
          </c:tx>
          <c:spPr>
            <a:ln w="25400">
              <a:solidFill>
                <a:srgbClr val="FFFFFF"/>
              </a:solidFill>
            </a:ln>
          </c:spPr>
          <c:invertIfNegative val="1"/>
          <c:dPt>
            <c:idx val="0"/>
            <c:invertIfNegative val="1"/>
            <c:bubble3D val="0"/>
            <c:spPr>
              <a:solidFill>
                <a:srgbClr val="FEEA8A"/>
              </a:solidFill>
              <a:ln w="12700">
                <a:solidFill>
                  <a:srgbClr val="FFFFFF"/>
                </a:solidFill>
              </a:ln>
            </c:spPr>
            <c:extLst>
              <c:ext xmlns:c16="http://schemas.microsoft.com/office/drawing/2014/chart" uri="{C3380CC4-5D6E-409C-BE32-E72D297353CC}">
                <c16:uniqueId val="{00000007-6FA8-4AE4-B007-20CCD9F8C7B4}"/>
              </c:ext>
            </c:extLst>
          </c:dPt>
          <c:cat>
            <c:multiLvlStrRef>
              <c:f>Sheet1!$A$2,Sheet1!$A$2,Sheet1!$A$2,Sheet1!$A$2,Sheet1!$A$2</c:f>
            </c:multiLvlStrRef>
          </c:cat>
          <c:val>
            <c:numRef>
              <c:f>Sheet1!$D$2</c:f>
              <c:numCache>
                <c:formatCode>General</c:formatCode>
                <c:ptCount val="1"/>
                <c:pt idx="0">
                  <c:v>11</c:v>
                </c:pt>
              </c:numCache>
            </c:numRef>
          </c:val>
          <c:extLst>
            <c:ext xmlns:c16="http://schemas.microsoft.com/office/drawing/2014/chart" uri="{C3380CC4-5D6E-409C-BE32-E72D297353CC}">
              <c16:uniqueId val="{00000008-6FA8-4AE4-B007-20CCD9F8C7B4}"/>
            </c:ext>
          </c:extLst>
        </c:ser>
        <c:ser>
          <c:idx val="3"/>
          <c:order val="3"/>
          <c:tx>
            <c:strRef>
              <c:f>Sheet1!$E$1</c:f>
              <c:strCache>
                <c:ptCount val="1"/>
              </c:strCache>
            </c:strRef>
          </c:tx>
          <c:spPr>
            <a:ln w="25400">
              <a:solidFill>
                <a:srgbClr val="FFFFFF"/>
              </a:solidFill>
            </a:ln>
          </c:spPr>
          <c:invertIfNegative val="1"/>
          <c:dPt>
            <c:idx val="0"/>
            <c:invertIfNegative val="1"/>
            <c:bubble3D val="0"/>
            <c:spPr>
              <a:solidFill>
                <a:srgbClr val="C3DC73"/>
              </a:solidFill>
              <a:ln w="12700">
                <a:solidFill>
                  <a:srgbClr val="FFFFFF"/>
                </a:solidFill>
              </a:ln>
            </c:spPr>
            <c:extLst>
              <c:ext xmlns:c16="http://schemas.microsoft.com/office/drawing/2014/chart" uri="{C3380CC4-5D6E-409C-BE32-E72D297353CC}">
                <c16:uniqueId val="{0000000A-6FA8-4AE4-B007-20CCD9F8C7B4}"/>
              </c:ext>
            </c:extLst>
          </c:dPt>
          <c:cat>
            <c:multiLvlStrRef>
              <c:f>Sheet1!$A$2,Sheet1!$A$2,Sheet1!$A$2,Sheet1!$A$2,Sheet1!$A$2</c:f>
            </c:multiLvlStrRef>
          </c:cat>
          <c:val>
            <c:numRef>
              <c:f>Sheet1!$E$2</c:f>
              <c:numCache>
                <c:formatCode>General</c:formatCode>
                <c:ptCount val="1"/>
                <c:pt idx="0">
                  <c:v>35</c:v>
                </c:pt>
              </c:numCache>
            </c:numRef>
          </c:val>
          <c:extLst>
            <c:ext xmlns:c16="http://schemas.microsoft.com/office/drawing/2014/chart" uri="{C3380CC4-5D6E-409C-BE32-E72D297353CC}">
              <c16:uniqueId val="{0000000B-6FA8-4AE4-B007-20CCD9F8C7B4}"/>
            </c:ext>
          </c:extLst>
        </c:ser>
        <c:ser>
          <c:idx val="4"/>
          <c:order val="4"/>
          <c:tx>
            <c:strRef>
              <c:f>Sheet1!$F$1</c:f>
              <c:strCache>
                <c:ptCount val="1"/>
              </c:strCache>
            </c:strRef>
          </c:tx>
          <c:spPr>
            <a:ln w="25400">
              <a:solidFill>
                <a:srgbClr val="FFFFFF"/>
              </a:solidFill>
            </a:ln>
          </c:spPr>
          <c:invertIfNegative val="1"/>
          <c:dPt>
            <c:idx val="0"/>
            <c:invertIfNegative val="1"/>
            <c:bubble3D val="0"/>
            <c:spPr>
              <a:solidFill>
                <a:srgbClr val="61C250"/>
              </a:solidFill>
              <a:ln w="12700">
                <a:solidFill>
                  <a:srgbClr val="FFFFFF"/>
                </a:solidFill>
              </a:ln>
            </c:spPr>
            <c:extLst>
              <c:ext xmlns:c16="http://schemas.microsoft.com/office/drawing/2014/chart" uri="{C3380CC4-5D6E-409C-BE32-E72D297353CC}">
                <c16:uniqueId val="{0000000D-6FA8-4AE4-B007-20CCD9F8C7B4}"/>
              </c:ext>
            </c:extLst>
          </c:dPt>
          <c:cat>
            <c:multiLvlStrRef>
              <c:f>Sheet1!$A$2,Sheet1!$A$2,Sheet1!$A$2,Sheet1!$A$2,Sheet1!$A$2</c:f>
            </c:multiLvlStrRef>
          </c:cat>
          <c:val>
            <c:numRef>
              <c:f>Sheet1!$F$2</c:f>
              <c:numCache>
                <c:formatCode>General</c:formatCode>
                <c:ptCount val="1"/>
                <c:pt idx="0">
                  <c:v>52</c:v>
                </c:pt>
              </c:numCache>
            </c:numRef>
          </c:val>
          <c:extLst>
            <c:ext xmlns:c16="http://schemas.microsoft.com/office/drawing/2014/chart" uri="{C3380CC4-5D6E-409C-BE32-E72D297353CC}">
              <c16:uniqueId val="{0000000E-6FA8-4AE4-B007-20CCD9F8C7B4}"/>
            </c:ext>
          </c:extLst>
        </c:ser>
        <c:dLbls>
          <c:showLegendKey val="0"/>
          <c:showVal val="0"/>
          <c:showCatName val="0"/>
          <c:showSerName val="0"/>
          <c:showPercent val="0"/>
          <c:showBubbleSize val="0"/>
        </c:dLbls>
        <c:gapWidth val="100"/>
        <c:overlap val="100"/>
        <c:axId val="67451136"/>
        <c:axId val="66437120"/>
      </c:barChart>
      <c:catAx>
        <c:axId val="67451136"/>
        <c:scaling>
          <c:orientation val="minMax"/>
        </c:scaling>
        <c:delete val="1"/>
        <c:axPos val="l"/>
        <c:numFmt formatCode="General" sourceLinked="1"/>
        <c:majorTickMark val="none"/>
        <c:minorTickMark val="none"/>
        <c:tickLblPos val="nextTo"/>
        <c:crossAx val="66437120"/>
        <c:crosses val="autoZero"/>
        <c:auto val="0"/>
        <c:lblAlgn val="ctr"/>
        <c:lblOffset val="100"/>
        <c:noMultiLvlLbl val="0"/>
      </c:catAx>
      <c:valAx>
        <c:axId val="66437120"/>
        <c:scaling>
          <c:orientation val="minMax"/>
          <c:max val="1"/>
          <c:min val="0"/>
        </c:scaling>
        <c:delete val="1"/>
        <c:axPos val="b"/>
        <c:numFmt formatCode="0%" sourceLinked="1"/>
        <c:majorTickMark val="none"/>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600" b="1">
                <a:solidFill>
                  <a:srgbClr val="000000"/>
                </a:solidFill>
              </a:rPr>
              <a:t>1:22 2:13 3:26 4:20 5:19</a:t>
            </a:r>
          </a:p>
        </c:rich>
      </c:tx>
      <c:overlay val="1"/>
    </c:title>
    <c:autoTitleDeleted val="0"/>
    <c:plotArea>
      <c:layout/>
      <c:barChart>
        <c:barDir val="bar"/>
        <c:grouping val="percentStacked"/>
        <c:varyColors val="0"/>
        <c:ser>
          <c:idx val="0"/>
          <c:order val="0"/>
          <c:tx>
            <c:strRef>
              <c:f>Sheet1!$B$1</c:f>
              <c:strCache>
                <c:ptCount val="1"/>
              </c:strCache>
            </c:strRef>
          </c:tx>
          <c:spPr>
            <a:ln w="25400">
              <a:solidFill>
                <a:srgbClr val="FFFFFF"/>
              </a:solidFill>
            </a:ln>
          </c:spPr>
          <c:invertIfNegative val="1"/>
          <c:dPt>
            <c:idx val="0"/>
            <c:invertIfNegative val="1"/>
            <c:bubble3D val="0"/>
            <c:spPr>
              <a:solidFill>
                <a:srgbClr val="E8565A"/>
              </a:solidFill>
              <a:ln w="12700">
                <a:solidFill>
                  <a:srgbClr val="FFFFFF"/>
                </a:solidFill>
              </a:ln>
            </c:spPr>
            <c:extLst>
              <c:ext xmlns:c16="http://schemas.microsoft.com/office/drawing/2014/chart" uri="{C3380CC4-5D6E-409C-BE32-E72D297353CC}">
                <c16:uniqueId val="{00000001-B5F5-42E1-BBC6-D9EEA139E58E}"/>
              </c:ext>
            </c:extLst>
          </c:dPt>
          <c:cat>
            <c:multiLvlStrRef>
              <c:f>Sheet1!$A$2,Sheet1!$A$2,Sheet1!$A$2,Sheet1!$A$2,Sheet1!$A$2</c:f>
            </c:multiLvlStrRef>
          </c:cat>
          <c:val>
            <c:numRef>
              <c:f>Sheet1!$B$2</c:f>
              <c:numCache>
                <c:formatCode>General</c:formatCode>
                <c:ptCount val="1"/>
                <c:pt idx="0">
                  <c:v>22</c:v>
                </c:pt>
              </c:numCache>
            </c:numRef>
          </c:val>
          <c:extLst>
            <c:ext xmlns:c16="http://schemas.microsoft.com/office/drawing/2014/chart" uri="{C3380CC4-5D6E-409C-BE32-E72D297353CC}">
              <c16:uniqueId val="{00000002-B5F5-42E1-BBC6-D9EEA139E58E}"/>
            </c:ext>
          </c:extLst>
        </c:ser>
        <c:ser>
          <c:idx val="1"/>
          <c:order val="1"/>
          <c:tx>
            <c:strRef>
              <c:f>Sheet1!$C$1</c:f>
              <c:strCache>
                <c:ptCount val="1"/>
              </c:strCache>
            </c:strRef>
          </c:tx>
          <c:spPr>
            <a:ln w="25400">
              <a:solidFill>
                <a:srgbClr val="FFFFFF"/>
              </a:solidFill>
            </a:ln>
          </c:spPr>
          <c:invertIfNegative val="1"/>
          <c:dPt>
            <c:idx val="0"/>
            <c:invertIfNegative val="1"/>
            <c:bubble3D val="0"/>
            <c:spPr>
              <a:solidFill>
                <a:srgbClr val="F08C6B"/>
              </a:solidFill>
              <a:ln w="12700">
                <a:solidFill>
                  <a:srgbClr val="FFFFFF"/>
                </a:solidFill>
              </a:ln>
            </c:spPr>
            <c:extLst>
              <c:ext xmlns:c16="http://schemas.microsoft.com/office/drawing/2014/chart" uri="{C3380CC4-5D6E-409C-BE32-E72D297353CC}">
                <c16:uniqueId val="{00000004-B5F5-42E1-BBC6-D9EEA139E58E}"/>
              </c:ext>
            </c:extLst>
          </c:dPt>
          <c:cat>
            <c:multiLvlStrRef>
              <c:f>Sheet1!$A$2,Sheet1!$A$2,Sheet1!$A$2,Sheet1!$A$2,Sheet1!$A$2</c:f>
            </c:multiLvlStrRef>
          </c:cat>
          <c:val>
            <c:numRef>
              <c:f>Sheet1!$C$2</c:f>
              <c:numCache>
                <c:formatCode>General</c:formatCode>
                <c:ptCount val="1"/>
                <c:pt idx="0">
                  <c:v>13</c:v>
                </c:pt>
              </c:numCache>
            </c:numRef>
          </c:val>
          <c:extLst>
            <c:ext xmlns:c16="http://schemas.microsoft.com/office/drawing/2014/chart" uri="{C3380CC4-5D6E-409C-BE32-E72D297353CC}">
              <c16:uniqueId val="{00000005-B5F5-42E1-BBC6-D9EEA139E58E}"/>
            </c:ext>
          </c:extLst>
        </c:ser>
        <c:ser>
          <c:idx val="2"/>
          <c:order val="2"/>
          <c:tx>
            <c:strRef>
              <c:f>Sheet1!$D$1</c:f>
              <c:strCache>
                <c:ptCount val="1"/>
              </c:strCache>
            </c:strRef>
          </c:tx>
          <c:spPr>
            <a:ln w="25400">
              <a:solidFill>
                <a:srgbClr val="FFFFFF"/>
              </a:solidFill>
            </a:ln>
          </c:spPr>
          <c:invertIfNegative val="1"/>
          <c:dPt>
            <c:idx val="0"/>
            <c:invertIfNegative val="1"/>
            <c:bubble3D val="0"/>
            <c:spPr>
              <a:solidFill>
                <a:srgbClr val="FEEA8A"/>
              </a:solidFill>
              <a:ln w="12700">
                <a:solidFill>
                  <a:srgbClr val="FFFFFF"/>
                </a:solidFill>
              </a:ln>
            </c:spPr>
            <c:extLst>
              <c:ext xmlns:c16="http://schemas.microsoft.com/office/drawing/2014/chart" uri="{C3380CC4-5D6E-409C-BE32-E72D297353CC}">
                <c16:uniqueId val="{00000007-B5F5-42E1-BBC6-D9EEA139E58E}"/>
              </c:ext>
            </c:extLst>
          </c:dPt>
          <c:cat>
            <c:multiLvlStrRef>
              <c:f>Sheet1!$A$2,Sheet1!$A$2,Sheet1!$A$2,Sheet1!$A$2,Sheet1!$A$2</c:f>
            </c:multiLvlStrRef>
          </c:cat>
          <c:val>
            <c:numRef>
              <c:f>Sheet1!$D$2</c:f>
              <c:numCache>
                <c:formatCode>General</c:formatCode>
                <c:ptCount val="1"/>
                <c:pt idx="0">
                  <c:v>26</c:v>
                </c:pt>
              </c:numCache>
            </c:numRef>
          </c:val>
          <c:extLst>
            <c:ext xmlns:c16="http://schemas.microsoft.com/office/drawing/2014/chart" uri="{C3380CC4-5D6E-409C-BE32-E72D297353CC}">
              <c16:uniqueId val="{00000008-B5F5-42E1-BBC6-D9EEA139E58E}"/>
            </c:ext>
          </c:extLst>
        </c:ser>
        <c:ser>
          <c:idx val="3"/>
          <c:order val="3"/>
          <c:tx>
            <c:strRef>
              <c:f>Sheet1!$E$1</c:f>
              <c:strCache>
                <c:ptCount val="1"/>
              </c:strCache>
            </c:strRef>
          </c:tx>
          <c:spPr>
            <a:ln w="25400">
              <a:solidFill>
                <a:srgbClr val="FFFFFF"/>
              </a:solidFill>
            </a:ln>
          </c:spPr>
          <c:invertIfNegative val="1"/>
          <c:dPt>
            <c:idx val="0"/>
            <c:invertIfNegative val="1"/>
            <c:bubble3D val="0"/>
            <c:spPr>
              <a:solidFill>
                <a:srgbClr val="C3DC73"/>
              </a:solidFill>
              <a:ln w="12700">
                <a:solidFill>
                  <a:srgbClr val="FFFFFF"/>
                </a:solidFill>
              </a:ln>
            </c:spPr>
            <c:extLst>
              <c:ext xmlns:c16="http://schemas.microsoft.com/office/drawing/2014/chart" uri="{C3380CC4-5D6E-409C-BE32-E72D297353CC}">
                <c16:uniqueId val="{0000000A-B5F5-42E1-BBC6-D9EEA139E58E}"/>
              </c:ext>
            </c:extLst>
          </c:dPt>
          <c:cat>
            <c:multiLvlStrRef>
              <c:f>Sheet1!$A$2,Sheet1!$A$2,Sheet1!$A$2,Sheet1!$A$2,Sheet1!$A$2</c:f>
            </c:multiLvlStrRef>
          </c:cat>
          <c:val>
            <c:numRef>
              <c:f>Sheet1!$E$2</c:f>
              <c:numCache>
                <c:formatCode>General</c:formatCode>
                <c:ptCount val="1"/>
                <c:pt idx="0">
                  <c:v>20</c:v>
                </c:pt>
              </c:numCache>
            </c:numRef>
          </c:val>
          <c:extLst>
            <c:ext xmlns:c16="http://schemas.microsoft.com/office/drawing/2014/chart" uri="{C3380CC4-5D6E-409C-BE32-E72D297353CC}">
              <c16:uniqueId val="{0000000B-B5F5-42E1-BBC6-D9EEA139E58E}"/>
            </c:ext>
          </c:extLst>
        </c:ser>
        <c:ser>
          <c:idx val="4"/>
          <c:order val="4"/>
          <c:tx>
            <c:strRef>
              <c:f>Sheet1!$F$1</c:f>
              <c:strCache>
                <c:ptCount val="1"/>
              </c:strCache>
            </c:strRef>
          </c:tx>
          <c:spPr>
            <a:ln w="25400">
              <a:solidFill>
                <a:srgbClr val="FFFFFF"/>
              </a:solidFill>
            </a:ln>
          </c:spPr>
          <c:invertIfNegative val="1"/>
          <c:dPt>
            <c:idx val="0"/>
            <c:invertIfNegative val="1"/>
            <c:bubble3D val="0"/>
            <c:spPr>
              <a:solidFill>
                <a:srgbClr val="61C250"/>
              </a:solidFill>
              <a:ln w="12700">
                <a:solidFill>
                  <a:srgbClr val="FFFFFF"/>
                </a:solidFill>
              </a:ln>
            </c:spPr>
            <c:extLst>
              <c:ext xmlns:c16="http://schemas.microsoft.com/office/drawing/2014/chart" uri="{C3380CC4-5D6E-409C-BE32-E72D297353CC}">
                <c16:uniqueId val="{0000000D-B5F5-42E1-BBC6-D9EEA139E58E}"/>
              </c:ext>
            </c:extLst>
          </c:dPt>
          <c:cat>
            <c:multiLvlStrRef>
              <c:f>Sheet1!$A$2,Sheet1!$A$2,Sheet1!$A$2,Sheet1!$A$2,Sheet1!$A$2</c:f>
            </c:multiLvlStrRef>
          </c:cat>
          <c:val>
            <c:numRef>
              <c:f>Sheet1!$F$2</c:f>
              <c:numCache>
                <c:formatCode>General</c:formatCode>
                <c:ptCount val="1"/>
                <c:pt idx="0">
                  <c:v>19</c:v>
                </c:pt>
              </c:numCache>
            </c:numRef>
          </c:val>
          <c:extLst>
            <c:ext xmlns:c16="http://schemas.microsoft.com/office/drawing/2014/chart" uri="{C3380CC4-5D6E-409C-BE32-E72D297353CC}">
              <c16:uniqueId val="{0000000E-B5F5-42E1-BBC6-D9EEA139E58E}"/>
            </c:ext>
          </c:extLst>
        </c:ser>
        <c:dLbls>
          <c:showLegendKey val="0"/>
          <c:showVal val="0"/>
          <c:showCatName val="0"/>
          <c:showSerName val="0"/>
          <c:showPercent val="0"/>
          <c:showBubbleSize val="0"/>
        </c:dLbls>
        <c:gapWidth val="100"/>
        <c:overlap val="100"/>
        <c:axId val="67451136"/>
        <c:axId val="66437120"/>
      </c:barChart>
      <c:catAx>
        <c:axId val="67451136"/>
        <c:scaling>
          <c:orientation val="minMax"/>
        </c:scaling>
        <c:delete val="1"/>
        <c:axPos val="l"/>
        <c:numFmt formatCode="General" sourceLinked="1"/>
        <c:majorTickMark val="none"/>
        <c:minorTickMark val="none"/>
        <c:tickLblPos val="nextTo"/>
        <c:crossAx val="66437120"/>
        <c:crosses val="autoZero"/>
        <c:auto val="0"/>
        <c:lblAlgn val="ctr"/>
        <c:lblOffset val="100"/>
        <c:noMultiLvlLbl val="0"/>
      </c:catAx>
      <c:valAx>
        <c:axId val="66437120"/>
        <c:scaling>
          <c:orientation val="minMax"/>
          <c:max val="1"/>
          <c:min val="0"/>
        </c:scaling>
        <c:delete val="1"/>
        <c:axPos val="b"/>
        <c:numFmt formatCode="0%" sourceLinked="1"/>
        <c:majorTickMark val="none"/>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600" b="1">
                <a:solidFill>
                  <a:srgbClr val="000000"/>
                </a:solidFill>
              </a:rPr>
              <a:t>1:9 2:8 3:18 4:31 5:33</a:t>
            </a:r>
          </a:p>
        </c:rich>
      </c:tx>
      <c:overlay val="1"/>
    </c:title>
    <c:autoTitleDeleted val="0"/>
    <c:plotArea>
      <c:layout/>
      <c:barChart>
        <c:barDir val="bar"/>
        <c:grouping val="percentStacked"/>
        <c:varyColors val="0"/>
        <c:ser>
          <c:idx val="0"/>
          <c:order val="0"/>
          <c:tx>
            <c:strRef>
              <c:f>Sheet1!$B$1</c:f>
              <c:strCache>
                <c:ptCount val="1"/>
              </c:strCache>
            </c:strRef>
          </c:tx>
          <c:spPr>
            <a:ln w="25400">
              <a:solidFill>
                <a:srgbClr val="FFFFFF"/>
              </a:solidFill>
            </a:ln>
          </c:spPr>
          <c:invertIfNegative val="1"/>
          <c:dPt>
            <c:idx val="0"/>
            <c:invertIfNegative val="1"/>
            <c:bubble3D val="0"/>
            <c:spPr>
              <a:solidFill>
                <a:srgbClr val="E8565A"/>
              </a:solidFill>
              <a:ln w="12700">
                <a:solidFill>
                  <a:srgbClr val="FFFFFF"/>
                </a:solidFill>
              </a:ln>
            </c:spPr>
            <c:extLst>
              <c:ext xmlns:c16="http://schemas.microsoft.com/office/drawing/2014/chart" uri="{C3380CC4-5D6E-409C-BE32-E72D297353CC}">
                <c16:uniqueId val="{00000001-DE61-4BC1-9384-1040D3DBC4B4}"/>
              </c:ext>
            </c:extLst>
          </c:dPt>
          <c:cat>
            <c:multiLvlStrRef>
              <c:f>Sheet1!$A$2,Sheet1!$A$2,Sheet1!$A$2,Sheet1!$A$2,Sheet1!$A$2</c:f>
            </c:multiLvlStrRef>
          </c:cat>
          <c:val>
            <c:numRef>
              <c:f>Sheet1!$B$2</c:f>
              <c:numCache>
                <c:formatCode>General</c:formatCode>
                <c:ptCount val="1"/>
                <c:pt idx="0">
                  <c:v>9</c:v>
                </c:pt>
              </c:numCache>
            </c:numRef>
          </c:val>
          <c:extLst>
            <c:ext xmlns:c16="http://schemas.microsoft.com/office/drawing/2014/chart" uri="{C3380CC4-5D6E-409C-BE32-E72D297353CC}">
              <c16:uniqueId val="{00000002-DE61-4BC1-9384-1040D3DBC4B4}"/>
            </c:ext>
          </c:extLst>
        </c:ser>
        <c:ser>
          <c:idx val="1"/>
          <c:order val="1"/>
          <c:tx>
            <c:strRef>
              <c:f>Sheet1!$C$1</c:f>
              <c:strCache>
                <c:ptCount val="1"/>
              </c:strCache>
            </c:strRef>
          </c:tx>
          <c:spPr>
            <a:ln w="25400">
              <a:solidFill>
                <a:srgbClr val="FFFFFF"/>
              </a:solidFill>
            </a:ln>
          </c:spPr>
          <c:invertIfNegative val="1"/>
          <c:dPt>
            <c:idx val="0"/>
            <c:invertIfNegative val="1"/>
            <c:bubble3D val="0"/>
            <c:spPr>
              <a:solidFill>
                <a:srgbClr val="F08C6B"/>
              </a:solidFill>
              <a:ln w="12700">
                <a:solidFill>
                  <a:srgbClr val="FFFFFF"/>
                </a:solidFill>
              </a:ln>
            </c:spPr>
            <c:extLst>
              <c:ext xmlns:c16="http://schemas.microsoft.com/office/drawing/2014/chart" uri="{C3380CC4-5D6E-409C-BE32-E72D297353CC}">
                <c16:uniqueId val="{00000004-DE61-4BC1-9384-1040D3DBC4B4}"/>
              </c:ext>
            </c:extLst>
          </c:dPt>
          <c:cat>
            <c:multiLvlStrRef>
              <c:f>Sheet1!$A$2,Sheet1!$A$2,Sheet1!$A$2,Sheet1!$A$2,Sheet1!$A$2</c:f>
            </c:multiLvlStrRef>
          </c:cat>
          <c:val>
            <c:numRef>
              <c:f>Sheet1!$C$2</c:f>
              <c:numCache>
                <c:formatCode>General</c:formatCode>
                <c:ptCount val="1"/>
                <c:pt idx="0">
                  <c:v>8</c:v>
                </c:pt>
              </c:numCache>
            </c:numRef>
          </c:val>
          <c:extLst>
            <c:ext xmlns:c16="http://schemas.microsoft.com/office/drawing/2014/chart" uri="{C3380CC4-5D6E-409C-BE32-E72D297353CC}">
              <c16:uniqueId val="{00000005-DE61-4BC1-9384-1040D3DBC4B4}"/>
            </c:ext>
          </c:extLst>
        </c:ser>
        <c:ser>
          <c:idx val="2"/>
          <c:order val="2"/>
          <c:tx>
            <c:strRef>
              <c:f>Sheet1!$D$1</c:f>
              <c:strCache>
                <c:ptCount val="1"/>
              </c:strCache>
            </c:strRef>
          </c:tx>
          <c:spPr>
            <a:ln w="25400">
              <a:solidFill>
                <a:srgbClr val="FFFFFF"/>
              </a:solidFill>
            </a:ln>
          </c:spPr>
          <c:invertIfNegative val="1"/>
          <c:dPt>
            <c:idx val="0"/>
            <c:invertIfNegative val="1"/>
            <c:bubble3D val="0"/>
            <c:spPr>
              <a:solidFill>
                <a:srgbClr val="FEEA8A"/>
              </a:solidFill>
              <a:ln w="12700">
                <a:solidFill>
                  <a:srgbClr val="FFFFFF"/>
                </a:solidFill>
              </a:ln>
            </c:spPr>
            <c:extLst>
              <c:ext xmlns:c16="http://schemas.microsoft.com/office/drawing/2014/chart" uri="{C3380CC4-5D6E-409C-BE32-E72D297353CC}">
                <c16:uniqueId val="{00000007-DE61-4BC1-9384-1040D3DBC4B4}"/>
              </c:ext>
            </c:extLst>
          </c:dPt>
          <c:cat>
            <c:multiLvlStrRef>
              <c:f>Sheet1!$A$2,Sheet1!$A$2,Sheet1!$A$2,Sheet1!$A$2,Sheet1!$A$2</c:f>
            </c:multiLvlStrRef>
          </c:cat>
          <c:val>
            <c:numRef>
              <c:f>Sheet1!$D$2</c:f>
              <c:numCache>
                <c:formatCode>General</c:formatCode>
                <c:ptCount val="1"/>
                <c:pt idx="0">
                  <c:v>18</c:v>
                </c:pt>
              </c:numCache>
            </c:numRef>
          </c:val>
          <c:extLst>
            <c:ext xmlns:c16="http://schemas.microsoft.com/office/drawing/2014/chart" uri="{C3380CC4-5D6E-409C-BE32-E72D297353CC}">
              <c16:uniqueId val="{00000008-DE61-4BC1-9384-1040D3DBC4B4}"/>
            </c:ext>
          </c:extLst>
        </c:ser>
        <c:ser>
          <c:idx val="3"/>
          <c:order val="3"/>
          <c:tx>
            <c:strRef>
              <c:f>Sheet1!$E$1</c:f>
              <c:strCache>
                <c:ptCount val="1"/>
              </c:strCache>
            </c:strRef>
          </c:tx>
          <c:spPr>
            <a:ln w="25400">
              <a:solidFill>
                <a:srgbClr val="FFFFFF"/>
              </a:solidFill>
            </a:ln>
          </c:spPr>
          <c:invertIfNegative val="1"/>
          <c:dPt>
            <c:idx val="0"/>
            <c:invertIfNegative val="1"/>
            <c:bubble3D val="0"/>
            <c:spPr>
              <a:solidFill>
                <a:srgbClr val="C3DC73"/>
              </a:solidFill>
              <a:ln w="12700">
                <a:solidFill>
                  <a:srgbClr val="FFFFFF"/>
                </a:solidFill>
              </a:ln>
            </c:spPr>
            <c:extLst>
              <c:ext xmlns:c16="http://schemas.microsoft.com/office/drawing/2014/chart" uri="{C3380CC4-5D6E-409C-BE32-E72D297353CC}">
                <c16:uniqueId val="{0000000A-DE61-4BC1-9384-1040D3DBC4B4}"/>
              </c:ext>
            </c:extLst>
          </c:dPt>
          <c:cat>
            <c:multiLvlStrRef>
              <c:f>Sheet1!$A$2,Sheet1!$A$2,Sheet1!$A$2,Sheet1!$A$2,Sheet1!$A$2</c:f>
            </c:multiLvlStrRef>
          </c:cat>
          <c:val>
            <c:numRef>
              <c:f>Sheet1!$E$2</c:f>
              <c:numCache>
                <c:formatCode>General</c:formatCode>
                <c:ptCount val="1"/>
                <c:pt idx="0">
                  <c:v>31</c:v>
                </c:pt>
              </c:numCache>
            </c:numRef>
          </c:val>
          <c:extLst>
            <c:ext xmlns:c16="http://schemas.microsoft.com/office/drawing/2014/chart" uri="{C3380CC4-5D6E-409C-BE32-E72D297353CC}">
              <c16:uniqueId val="{0000000B-DE61-4BC1-9384-1040D3DBC4B4}"/>
            </c:ext>
          </c:extLst>
        </c:ser>
        <c:ser>
          <c:idx val="4"/>
          <c:order val="4"/>
          <c:tx>
            <c:strRef>
              <c:f>Sheet1!$F$1</c:f>
              <c:strCache>
                <c:ptCount val="1"/>
              </c:strCache>
            </c:strRef>
          </c:tx>
          <c:spPr>
            <a:ln w="25400">
              <a:solidFill>
                <a:srgbClr val="FFFFFF"/>
              </a:solidFill>
            </a:ln>
          </c:spPr>
          <c:invertIfNegative val="1"/>
          <c:dPt>
            <c:idx val="0"/>
            <c:invertIfNegative val="1"/>
            <c:bubble3D val="0"/>
            <c:spPr>
              <a:solidFill>
                <a:srgbClr val="61C250"/>
              </a:solidFill>
              <a:ln w="12700">
                <a:solidFill>
                  <a:srgbClr val="FFFFFF"/>
                </a:solidFill>
              </a:ln>
            </c:spPr>
            <c:extLst>
              <c:ext xmlns:c16="http://schemas.microsoft.com/office/drawing/2014/chart" uri="{C3380CC4-5D6E-409C-BE32-E72D297353CC}">
                <c16:uniqueId val="{0000000D-DE61-4BC1-9384-1040D3DBC4B4}"/>
              </c:ext>
            </c:extLst>
          </c:dPt>
          <c:cat>
            <c:multiLvlStrRef>
              <c:f>Sheet1!$A$2,Sheet1!$A$2,Sheet1!$A$2,Sheet1!$A$2,Sheet1!$A$2</c:f>
            </c:multiLvlStrRef>
          </c:cat>
          <c:val>
            <c:numRef>
              <c:f>Sheet1!$F$2</c:f>
              <c:numCache>
                <c:formatCode>General</c:formatCode>
                <c:ptCount val="1"/>
                <c:pt idx="0">
                  <c:v>33</c:v>
                </c:pt>
              </c:numCache>
            </c:numRef>
          </c:val>
          <c:extLst>
            <c:ext xmlns:c16="http://schemas.microsoft.com/office/drawing/2014/chart" uri="{C3380CC4-5D6E-409C-BE32-E72D297353CC}">
              <c16:uniqueId val="{0000000E-DE61-4BC1-9384-1040D3DBC4B4}"/>
            </c:ext>
          </c:extLst>
        </c:ser>
        <c:dLbls>
          <c:showLegendKey val="0"/>
          <c:showVal val="0"/>
          <c:showCatName val="0"/>
          <c:showSerName val="0"/>
          <c:showPercent val="0"/>
          <c:showBubbleSize val="0"/>
        </c:dLbls>
        <c:gapWidth val="100"/>
        <c:overlap val="100"/>
        <c:axId val="67451136"/>
        <c:axId val="66437120"/>
      </c:barChart>
      <c:catAx>
        <c:axId val="67451136"/>
        <c:scaling>
          <c:orientation val="minMax"/>
        </c:scaling>
        <c:delete val="1"/>
        <c:axPos val="l"/>
        <c:numFmt formatCode="General" sourceLinked="1"/>
        <c:majorTickMark val="none"/>
        <c:minorTickMark val="none"/>
        <c:tickLblPos val="nextTo"/>
        <c:crossAx val="66437120"/>
        <c:crosses val="autoZero"/>
        <c:auto val="0"/>
        <c:lblAlgn val="ctr"/>
        <c:lblOffset val="100"/>
        <c:noMultiLvlLbl val="0"/>
      </c:catAx>
      <c:valAx>
        <c:axId val="66437120"/>
        <c:scaling>
          <c:orientation val="minMax"/>
          <c:max val="1"/>
          <c:min val="0"/>
        </c:scaling>
        <c:delete val="1"/>
        <c:axPos val="b"/>
        <c:numFmt formatCode="0%" sourceLinked="1"/>
        <c:majorTickMark val="none"/>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600" b="1">
                <a:solidFill>
                  <a:srgbClr val="000000"/>
                </a:solidFill>
              </a:rPr>
              <a:t>1:0 2:6 3:13 4:46 5:36</a:t>
            </a:r>
          </a:p>
        </c:rich>
      </c:tx>
      <c:overlay val="1"/>
    </c:title>
    <c:autoTitleDeleted val="0"/>
    <c:plotArea>
      <c:layout/>
      <c:barChart>
        <c:barDir val="bar"/>
        <c:grouping val="percentStacked"/>
        <c:varyColors val="0"/>
        <c:ser>
          <c:idx val="0"/>
          <c:order val="0"/>
          <c:tx>
            <c:strRef>
              <c:f>Sheet1!$B$1</c:f>
              <c:strCache>
                <c:ptCount val="1"/>
              </c:strCache>
            </c:strRef>
          </c:tx>
          <c:spPr>
            <a:ln w="25400">
              <a:solidFill>
                <a:srgbClr val="FFFFFF"/>
              </a:solidFill>
            </a:ln>
          </c:spPr>
          <c:invertIfNegative val="1"/>
          <c:dPt>
            <c:idx val="0"/>
            <c:invertIfNegative val="1"/>
            <c:bubble3D val="0"/>
            <c:spPr>
              <a:solidFill>
                <a:srgbClr val="E8565A"/>
              </a:solidFill>
              <a:ln w="12700">
                <a:solidFill>
                  <a:srgbClr val="FFFFFF"/>
                </a:solidFill>
              </a:ln>
            </c:spPr>
            <c:extLst>
              <c:ext xmlns:c16="http://schemas.microsoft.com/office/drawing/2014/chart" uri="{C3380CC4-5D6E-409C-BE32-E72D297353CC}">
                <c16:uniqueId val="{00000001-610B-421C-A0EC-0E0CA3306D8F}"/>
              </c:ext>
            </c:extLst>
          </c:dPt>
          <c:cat>
            <c:multiLvlStrRef>
              <c:f>Sheet1!$A$2,Sheet1!$A$2,Sheet1!$A$2,Sheet1!$A$2,Sheet1!$A$2</c:f>
            </c:multiLvlStrRef>
          </c:cat>
          <c:val>
            <c:numRef>
              <c:f>Sheet1!$B$2</c:f>
              <c:numCache>
                <c:formatCode>General</c:formatCode>
                <c:ptCount val="1"/>
                <c:pt idx="0">
                  <c:v>0</c:v>
                </c:pt>
              </c:numCache>
            </c:numRef>
          </c:val>
          <c:extLst>
            <c:ext xmlns:c16="http://schemas.microsoft.com/office/drawing/2014/chart" uri="{C3380CC4-5D6E-409C-BE32-E72D297353CC}">
              <c16:uniqueId val="{00000002-610B-421C-A0EC-0E0CA3306D8F}"/>
            </c:ext>
          </c:extLst>
        </c:ser>
        <c:ser>
          <c:idx val="1"/>
          <c:order val="1"/>
          <c:tx>
            <c:strRef>
              <c:f>Sheet1!$C$1</c:f>
              <c:strCache>
                <c:ptCount val="1"/>
              </c:strCache>
            </c:strRef>
          </c:tx>
          <c:spPr>
            <a:ln w="25400">
              <a:solidFill>
                <a:srgbClr val="FFFFFF"/>
              </a:solidFill>
            </a:ln>
          </c:spPr>
          <c:invertIfNegative val="1"/>
          <c:dPt>
            <c:idx val="0"/>
            <c:invertIfNegative val="1"/>
            <c:bubble3D val="0"/>
            <c:spPr>
              <a:solidFill>
                <a:srgbClr val="F08C6B"/>
              </a:solidFill>
              <a:ln w="12700">
                <a:solidFill>
                  <a:srgbClr val="FFFFFF"/>
                </a:solidFill>
              </a:ln>
            </c:spPr>
            <c:extLst>
              <c:ext xmlns:c16="http://schemas.microsoft.com/office/drawing/2014/chart" uri="{C3380CC4-5D6E-409C-BE32-E72D297353CC}">
                <c16:uniqueId val="{00000004-610B-421C-A0EC-0E0CA3306D8F}"/>
              </c:ext>
            </c:extLst>
          </c:dPt>
          <c:cat>
            <c:multiLvlStrRef>
              <c:f>Sheet1!$A$2,Sheet1!$A$2,Sheet1!$A$2,Sheet1!$A$2,Sheet1!$A$2</c:f>
            </c:multiLvlStrRef>
          </c:cat>
          <c:val>
            <c:numRef>
              <c:f>Sheet1!$C$2</c:f>
              <c:numCache>
                <c:formatCode>General</c:formatCode>
                <c:ptCount val="1"/>
                <c:pt idx="0">
                  <c:v>6</c:v>
                </c:pt>
              </c:numCache>
            </c:numRef>
          </c:val>
          <c:extLst>
            <c:ext xmlns:c16="http://schemas.microsoft.com/office/drawing/2014/chart" uri="{C3380CC4-5D6E-409C-BE32-E72D297353CC}">
              <c16:uniqueId val="{00000005-610B-421C-A0EC-0E0CA3306D8F}"/>
            </c:ext>
          </c:extLst>
        </c:ser>
        <c:ser>
          <c:idx val="2"/>
          <c:order val="2"/>
          <c:tx>
            <c:strRef>
              <c:f>Sheet1!$D$1</c:f>
              <c:strCache>
                <c:ptCount val="1"/>
              </c:strCache>
            </c:strRef>
          </c:tx>
          <c:spPr>
            <a:ln w="25400">
              <a:solidFill>
                <a:srgbClr val="FFFFFF"/>
              </a:solidFill>
            </a:ln>
          </c:spPr>
          <c:invertIfNegative val="1"/>
          <c:dPt>
            <c:idx val="0"/>
            <c:invertIfNegative val="1"/>
            <c:bubble3D val="0"/>
            <c:spPr>
              <a:solidFill>
                <a:srgbClr val="FEEA8A"/>
              </a:solidFill>
              <a:ln w="12700">
                <a:solidFill>
                  <a:srgbClr val="FFFFFF"/>
                </a:solidFill>
              </a:ln>
            </c:spPr>
            <c:extLst>
              <c:ext xmlns:c16="http://schemas.microsoft.com/office/drawing/2014/chart" uri="{C3380CC4-5D6E-409C-BE32-E72D297353CC}">
                <c16:uniqueId val="{00000007-610B-421C-A0EC-0E0CA3306D8F}"/>
              </c:ext>
            </c:extLst>
          </c:dPt>
          <c:cat>
            <c:multiLvlStrRef>
              <c:f>Sheet1!$A$2,Sheet1!$A$2,Sheet1!$A$2,Sheet1!$A$2,Sheet1!$A$2</c:f>
            </c:multiLvlStrRef>
          </c:cat>
          <c:val>
            <c:numRef>
              <c:f>Sheet1!$D$2</c:f>
              <c:numCache>
                <c:formatCode>General</c:formatCode>
                <c:ptCount val="1"/>
                <c:pt idx="0">
                  <c:v>13</c:v>
                </c:pt>
              </c:numCache>
            </c:numRef>
          </c:val>
          <c:extLst>
            <c:ext xmlns:c16="http://schemas.microsoft.com/office/drawing/2014/chart" uri="{C3380CC4-5D6E-409C-BE32-E72D297353CC}">
              <c16:uniqueId val="{00000008-610B-421C-A0EC-0E0CA3306D8F}"/>
            </c:ext>
          </c:extLst>
        </c:ser>
        <c:ser>
          <c:idx val="3"/>
          <c:order val="3"/>
          <c:tx>
            <c:strRef>
              <c:f>Sheet1!$E$1</c:f>
              <c:strCache>
                <c:ptCount val="1"/>
              </c:strCache>
            </c:strRef>
          </c:tx>
          <c:spPr>
            <a:ln w="25400">
              <a:solidFill>
                <a:srgbClr val="FFFFFF"/>
              </a:solidFill>
            </a:ln>
          </c:spPr>
          <c:invertIfNegative val="1"/>
          <c:dPt>
            <c:idx val="0"/>
            <c:invertIfNegative val="1"/>
            <c:bubble3D val="0"/>
            <c:spPr>
              <a:solidFill>
                <a:srgbClr val="C3DC73"/>
              </a:solidFill>
              <a:ln w="12700">
                <a:solidFill>
                  <a:srgbClr val="FFFFFF"/>
                </a:solidFill>
              </a:ln>
            </c:spPr>
            <c:extLst>
              <c:ext xmlns:c16="http://schemas.microsoft.com/office/drawing/2014/chart" uri="{C3380CC4-5D6E-409C-BE32-E72D297353CC}">
                <c16:uniqueId val="{0000000A-610B-421C-A0EC-0E0CA3306D8F}"/>
              </c:ext>
            </c:extLst>
          </c:dPt>
          <c:cat>
            <c:multiLvlStrRef>
              <c:f>Sheet1!$A$2,Sheet1!$A$2,Sheet1!$A$2,Sheet1!$A$2,Sheet1!$A$2</c:f>
            </c:multiLvlStrRef>
          </c:cat>
          <c:val>
            <c:numRef>
              <c:f>Sheet1!$E$2</c:f>
              <c:numCache>
                <c:formatCode>General</c:formatCode>
                <c:ptCount val="1"/>
                <c:pt idx="0">
                  <c:v>46</c:v>
                </c:pt>
              </c:numCache>
            </c:numRef>
          </c:val>
          <c:extLst>
            <c:ext xmlns:c16="http://schemas.microsoft.com/office/drawing/2014/chart" uri="{C3380CC4-5D6E-409C-BE32-E72D297353CC}">
              <c16:uniqueId val="{0000000B-610B-421C-A0EC-0E0CA3306D8F}"/>
            </c:ext>
          </c:extLst>
        </c:ser>
        <c:ser>
          <c:idx val="4"/>
          <c:order val="4"/>
          <c:tx>
            <c:strRef>
              <c:f>Sheet1!$F$1</c:f>
              <c:strCache>
                <c:ptCount val="1"/>
              </c:strCache>
            </c:strRef>
          </c:tx>
          <c:spPr>
            <a:ln w="25400">
              <a:solidFill>
                <a:srgbClr val="FFFFFF"/>
              </a:solidFill>
            </a:ln>
          </c:spPr>
          <c:invertIfNegative val="1"/>
          <c:dPt>
            <c:idx val="0"/>
            <c:invertIfNegative val="1"/>
            <c:bubble3D val="0"/>
            <c:spPr>
              <a:solidFill>
                <a:srgbClr val="61C250"/>
              </a:solidFill>
              <a:ln w="12700">
                <a:solidFill>
                  <a:srgbClr val="FFFFFF"/>
                </a:solidFill>
              </a:ln>
            </c:spPr>
            <c:extLst>
              <c:ext xmlns:c16="http://schemas.microsoft.com/office/drawing/2014/chart" uri="{C3380CC4-5D6E-409C-BE32-E72D297353CC}">
                <c16:uniqueId val="{0000000D-610B-421C-A0EC-0E0CA3306D8F}"/>
              </c:ext>
            </c:extLst>
          </c:dPt>
          <c:cat>
            <c:multiLvlStrRef>
              <c:f>Sheet1!$A$2,Sheet1!$A$2,Sheet1!$A$2,Sheet1!$A$2,Sheet1!$A$2</c:f>
            </c:multiLvlStrRef>
          </c:cat>
          <c:val>
            <c:numRef>
              <c:f>Sheet1!$F$2</c:f>
              <c:numCache>
                <c:formatCode>General</c:formatCode>
                <c:ptCount val="1"/>
                <c:pt idx="0">
                  <c:v>36</c:v>
                </c:pt>
              </c:numCache>
            </c:numRef>
          </c:val>
          <c:extLst>
            <c:ext xmlns:c16="http://schemas.microsoft.com/office/drawing/2014/chart" uri="{C3380CC4-5D6E-409C-BE32-E72D297353CC}">
              <c16:uniqueId val="{0000000E-610B-421C-A0EC-0E0CA3306D8F}"/>
            </c:ext>
          </c:extLst>
        </c:ser>
        <c:dLbls>
          <c:showLegendKey val="0"/>
          <c:showVal val="0"/>
          <c:showCatName val="0"/>
          <c:showSerName val="0"/>
          <c:showPercent val="0"/>
          <c:showBubbleSize val="0"/>
        </c:dLbls>
        <c:gapWidth val="100"/>
        <c:overlap val="100"/>
        <c:axId val="67451136"/>
        <c:axId val="66437120"/>
      </c:barChart>
      <c:catAx>
        <c:axId val="67451136"/>
        <c:scaling>
          <c:orientation val="minMax"/>
        </c:scaling>
        <c:delete val="1"/>
        <c:axPos val="l"/>
        <c:numFmt formatCode="General" sourceLinked="1"/>
        <c:majorTickMark val="none"/>
        <c:minorTickMark val="none"/>
        <c:tickLblPos val="nextTo"/>
        <c:crossAx val="66437120"/>
        <c:crosses val="autoZero"/>
        <c:auto val="0"/>
        <c:lblAlgn val="ctr"/>
        <c:lblOffset val="100"/>
        <c:noMultiLvlLbl val="0"/>
      </c:catAx>
      <c:valAx>
        <c:axId val="66437120"/>
        <c:scaling>
          <c:orientation val="minMax"/>
          <c:max val="1"/>
          <c:min val="0"/>
        </c:scaling>
        <c:delete val="1"/>
        <c:axPos val="b"/>
        <c:numFmt formatCode="0%" sourceLinked="1"/>
        <c:majorTickMark val="none"/>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Column02</c:v>
                </c:pt>
              </c:strCache>
            </c:strRef>
          </c:tx>
          <c:dPt>
            <c:idx val="0"/>
            <c:bubble3D val="0"/>
            <c:spPr>
              <a:solidFill>
                <a:srgbClr val="C3DC73"/>
              </a:solidFill>
              <a:ln w="12700">
                <a:solidFill>
                  <a:srgbClr val="FFFFFF"/>
                </a:solidFill>
              </a:ln>
            </c:spPr>
            <c:extLst>
              <c:ext xmlns:c16="http://schemas.microsoft.com/office/drawing/2014/chart" uri="{C3380CC4-5D6E-409C-BE32-E72D297353CC}">
                <c16:uniqueId val="{00000001-CB92-4EF8-9A3D-8276C41485FD}"/>
              </c:ext>
            </c:extLst>
          </c:dPt>
          <c:dPt>
            <c:idx val="1"/>
            <c:bubble3D val="0"/>
            <c:spPr>
              <a:solidFill>
                <a:srgbClr val="BBBBBB"/>
              </a:solidFill>
              <a:ln w="12700">
                <a:solidFill>
                  <a:srgbClr val="FFFFFF"/>
                </a:solidFill>
              </a:ln>
            </c:spPr>
            <c:extLst>
              <c:ext xmlns:c16="http://schemas.microsoft.com/office/drawing/2014/chart" uri="{C3380CC4-5D6E-409C-BE32-E72D297353CC}">
                <c16:uniqueId val="{00000003-CB92-4EF8-9A3D-8276C41485FD}"/>
              </c:ext>
            </c:extLst>
          </c:dPt>
          <c:dPt>
            <c:idx val="2"/>
            <c:bubble3D val="0"/>
            <c:spPr>
              <a:noFill/>
            </c:spPr>
            <c:extLst>
              <c:ext xmlns:c16="http://schemas.microsoft.com/office/drawing/2014/chart" uri="{C3380CC4-5D6E-409C-BE32-E72D297353CC}">
                <c16:uniqueId val="{00000005-CB92-4EF8-9A3D-8276C41485FD}"/>
              </c:ext>
            </c:extLst>
          </c:dPt>
          <c:cat>
            <c:multiLvlStrRef>
              <c:f>Sheet1!$A$2:$A$4</c:f>
            </c:multiLvlStrRef>
          </c:cat>
          <c:val>
            <c:numRef>
              <c:f>Sheet1!$B$2:$B$4</c:f>
              <c:numCache>
                <c:formatCode>General</c:formatCode>
                <c:ptCount val="3"/>
                <c:pt idx="0">
                  <c:v>6.0060000000000002</c:v>
                </c:pt>
                <c:pt idx="1">
                  <c:v>0.99399999999999999</c:v>
                </c:pt>
                <c:pt idx="2">
                  <c:v>3</c:v>
                </c:pt>
              </c:numCache>
            </c:numRef>
          </c:val>
          <c:extLst>
            <c:ext xmlns:c16="http://schemas.microsoft.com/office/drawing/2014/chart" uri="{C3380CC4-5D6E-409C-BE32-E72D297353CC}">
              <c16:uniqueId val="{00000006-CB92-4EF8-9A3D-8276C41485FD}"/>
            </c:ext>
          </c:extLst>
        </c:ser>
        <c:dLbls>
          <c:showLegendKey val="0"/>
          <c:showVal val="0"/>
          <c:showCatName val="0"/>
          <c:showSerName val="0"/>
          <c:showPercent val="0"/>
          <c:showBubbleSize val="0"/>
          <c:showLeaderLines val="0"/>
        </c:dLbls>
        <c:firstSliceAng val="233"/>
        <c:holeSize val="80"/>
      </c:doughnutChart>
    </c:plotArea>
    <c:plotVisOnly val="1"/>
    <c:dispBlanksAs val="zero"/>
    <c:showDLblsOverMax val="1"/>
  </c:chart>
  <c:txPr>
    <a:bodyPr/>
    <a:lstStyle/>
    <a:p>
      <a:pPr>
        <a:defRPr sz="1800" smtId="4294967295"/>
      </a:pPr>
      <a:endParaRPr lang="en-U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600" b="1">
                <a:solidFill>
                  <a:srgbClr val="000000"/>
                </a:solidFill>
              </a:rPr>
              <a:t>1:0 2:2 3:8 4:44 5:46</a:t>
            </a:r>
          </a:p>
        </c:rich>
      </c:tx>
      <c:overlay val="1"/>
    </c:title>
    <c:autoTitleDeleted val="0"/>
    <c:plotArea>
      <c:layout/>
      <c:barChart>
        <c:barDir val="bar"/>
        <c:grouping val="percentStacked"/>
        <c:varyColors val="0"/>
        <c:ser>
          <c:idx val="0"/>
          <c:order val="0"/>
          <c:tx>
            <c:strRef>
              <c:f>Sheet1!$B$1</c:f>
              <c:strCache>
                <c:ptCount val="1"/>
              </c:strCache>
            </c:strRef>
          </c:tx>
          <c:spPr>
            <a:ln w="25400">
              <a:solidFill>
                <a:srgbClr val="FFFFFF"/>
              </a:solidFill>
            </a:ln>
          </c:spPr>
          <c:invertIfNegative val="1"/>
          <c:dPt>
            <c:idx val="0"/>
            <c:invertIfNegative val="1"/>
            <c:bubble3D val="0"/>
            <c:spPr>
              <a:solidFill>
                <a:srgbClr val="E8565A"/>
              </a:solidFill>
              <a:ln w="12700">
                <a:solidFill>
                  <a:srgbClr val="FFFFFF"/>
                </a:solidFill>
              </a:ln>
            </c:spPr>
            <c:extLst>
              <c:ext xmlns:c16="http://schemas.microsoft.com/office/drawing/2014/chart" uri="{C3380CC4-5D6E-409C-BE32-E72D297353CC}">
                <c16:uniqueId val="{00000001-0A67-4C00-B28E-AC618F6BB53E}"/>
              </c:ext>
            </c:extLst>
          </c:dPt>
          <c:cat>
            <c:multiLvlStrRef>
              <c:f>Sheet1!$A$2,Sheet1!$A$2,Sheet1!$A$2,Sheet1!$A$2,Sheet1!$A$2</c:f>
            </c:multiLvlStrRef>
          </c:cat>
          <c:val>
            <c:numRef>
              <c:f>Sheet1!$B$2</c:f>
              <c:numCache>
                <c:formatCode>General</c:formatCode>
                <c:ptCount val="1"/>
                <c:pt idx="0">
                  <c:v>0</c:v>
                </c:pt>
              </c:numCache>
            </c:numRef>
          </c:val>
          <c:extLst>
            <c:ext xmlns:c16="http://schemas.microsoft.com/office/drawing/2014/chart" uri="{C3380CC4-5D6E-409C-BE32-E72D297353CC}">
              <c16:uniqueId val="{00000002-0A67-4C00-B28E-AC618F6BB53E}"/>
            </c:ext>
          </c:extLst>
        </c:ser>
        <c:ser>
          <c:idx val="1"/>
          <c:order val="1"/>
          <c:tx>
            <c:strRef>
              <c:f>Sheet1!$C$1</c:f>
              <c:strCache>
                <c:ptCount val="1"/>
              </c:strCache>
            </c:strRef>
          </c:tx>
          <c:spPr>
            <a:ln w="25400">
              <a:solidFill>
                <a:srgbClr val="FFFFFF"/>
              </a:solidFill>
            </a:ln>
          </c:spPr>
          <c:invertIfNegative val="1"/>
          <c:dPt>
            <c:idx val="0"/>
            <c:invertIfNegative val="1"/>
            <c:bubble3D val="0"/>
            <c:spPr>
              <a:solidFill>
                <a:srgbClr val="F08C6B"/>
              </a:solidFill>
              <a:ln w="12700">
                <a:solidFill>
                  <a:srgbClr val="FFFFFF"/>
                </a:solidFill>
              </a:ln>
            </c:spPr>
            <c:extLst>
              <c:ext xmlns:c16="http://schemas.microsoft.com/office/drawing/2014/chart" uri="{C3380CC4-5D6E-409C-BE32-E72D297353CC}">
                <c16:uniqueId val="{00000004-0A67-4C00-B28E-AC618F6BB53E}"/>
              </c:ext>
            </c:extLst>
          </c:dPt>
          <c:cat>
            <c:multiLvlStrRef>
              <c:f>Sheet1!$A$2,Sheet1!$A$2,Sheet1!$A$2,Sheet1!$A$2,Sheet1!$A$2</c:f>
            </c:multiLvlStrRef>
          </c:cat>
          <c:val>
            <c:numRef>
              <c:f>Sheet1!$C$2</c:f>
              <c:numCache>
                <c:formatCode>General</c:formatCode>
                <c:ptCount val="1"/>
                <c:pt idx="0">
                  <c:v>2</c:v>
                </c:pt>
              </c:numCache>
            </c:numRef>
          </c:val>
          <c:extLst>
            <c:ext xmlns:c16="http://schemas.microsoft.com/office/drawing/2014/chart" uri="{C3380CC4-5D6E-409C-BE32-E72D297353CC}">
              <c16:uniqueId val="{00000005-0A67-4C00-B28E-AC618F6BB53E}"/>
            </c:ext>
          </c:extLst>
        </c:ser>
        <c:ser>
          <c:idx val="2"/>
          <c:order val="2"/>
          <c:tx>
            <c:strRef>
              <c:f>Sheet1!$D$1</c:f>
              <c:strCache>
                <c:ptCount val="1"/>
              </c:strCache>
            </c:strRef>
          </c:tx>
          <c:spPr>
            <a:ln w="25400">
              <a:solidFill>
                <a:srgbClr val="FFFFFF"/>
              </a:solidFill>
            </a:ln>
          </c:spPr>
          <c:invertIfNegative val="1"/>
          <c:dPt>
            <c:idx val="0"/>
            <c:invertIfNegative val="1"/>
            <c:bubble3D val="0"/>
            <c:spPr>
              <a:solidFill>
                <a:srgbClr val="FEEA8A"/>
              </a:solidFill>
              <a:ln w="12700">
                <a:solidFill>
                  <a:srgbClr val="FFFFFF"/>
                </a:solidFill>
              </a:ln>
            </c:spPr>
            <c:extLst>
              <c:ext xmlns:c16="http://schemas.microsoft.com/office/drawing/2014/chart" uri="{C3380CC4-5D6E-409C-BE32-E72D297353CC}">
                <c16:uniqueId val="{00000007-0A67-4C00-B28E-AC618F6BB53E}"/>
              </c:ext>
            </c:extLst>
          </c:dPt>
          <c:cat>
            <c:multiLvlStrRef>
              <c:f>Sheet1!$A$2,Sheet1!$A$2,Sheet1!$A$2,Sheet1!$A$2,Sheet1!$A$2</c:f>
            </c:multiLvlStrRef>
          </c:cat>
          <c:val>
            <c:numRef>
              <c:f>Sheet1!$D$2</c:f>
              <c:numCache>
                <c:formatCode>General</c:formatCode>
                <c:ptCount val="1"/>
                <c:pt idx="0">
                  <c:v>8</c:v>
                </c:pt>
              </c:numCache>
            </c:numRef>
          </c:val>
          <c:extLst>
            <c:ext xmlns:c16="http://schemas.microsoft.com/office/drawing/2014/chart" uri="{C3380CC4-5D6E-409C-BE32-E72D297353CC}">
              <c16:uniqueId val="{00000008-0A67-4C00-B28E-AC618F6BB53E}"/>
            </c:ext>
          </c:extLst>
        </c:ser>
        <c:ser>
          <c:idx val="3"/>
          <c:order val="3"/>
          <c:tx>
            <c:strRef>
              <c:f>Sheet1!$E$1</c:f>
              <c:strCache>
                <c:ptCount val="1"/>
              </c:strCache>
            </c:strRef>
          </c:tx>
          <c:spPr>
            <a:ln w="25400">
              <a:solidFill>
                <a:srgbClr val="FFFFFF"/>
              </a:solidFill>
            </a:ln>
          </c:spPr>
          <c:invertIfNegative val="1"/>
          <c:dPt>
            <c:idx val="0"/>
            <c:invertIfNegative val="1"/>
            <c:bubble3D val="0"/>
            <c:spPr>
              <a:solidFill>
                <a:srgbClr val="C3DC73"/>
              </a:solidFill>
              <a:ln w="12700">
                <a:solidFill>
                  <a:srgbClr val="FFFFFF"/>
                </a:solidFill>
              </a:ln>
            </c:spPr>
            <c:extLst>
              <c:ext xmlns:c16="http://schemas.microsoft.com/office/drawing/2014/chart" uri="{C3380CC4-5D6E-409C-BE32-E72D297353CC}">
                <c16:uniqueId val="{0000000A-0A67-4C00-B28E-AC618F6BB53E}"/>
              </c:ext>
            </c:extLst>
          </c:dPt>
          <c:cat>
            <c:multiLvlStrRef>
              <c:f>Sheet1!$A$2,Sheet1!$A$2,Sheet1!$A$2,Sheet1!$A$2,Sheet1!$A$2</c:f>
            </c:multiLvlStrRef>
          </c:cat>
          <c:val>
            <c:numRef>
              <c:f>Sheet1!$E$2</c:f>
              <c:numCache>
                <c:formatCode>General</c:formatCode>
                <c:ptCount val="1"/>
                <c:pt idx="0">
                  <c:v>44</c:v>
                </c:pt>
              </c:numCache>
            </c:numRef>
          </c:val>
          <c:extLst>
            <c:ext xmlns:c16="http://schemas.microsoft.com/office/drawing/2014/chart" uri="{C3380CC4-5D6E-409C-BE32-E72D297353CC}">
              <c16:uniqueId val="{0000000B-0A67-4C00-B28E-AC618F6BB53E}"/>
            </c:ext>
          </c:extLst>
        </c:ser>
        <c:ser>
          <c:idx val="4"/>
          <c:order val="4"/>
          <c:tx>
            <c:strRef>
              <c:f>Sheet1!$F$1</c:f>
              <c:strCache>
                <c:ptCount val="1"/>
              </c:strCache>
            </c:strRef>
          </c:tx>
          <c:spPr>
            <a:ln w="25400">
              <a:solidFill>
                <a:srgbClr val="FFFFFF"/>
              </a:solidFill>
            </a:ln>
          </c:spPr>
          <c:invertIfNegative val="1"/>
          <c:dPt>
            <c:idx val="0"/>
            <c:invertIfNegative val="1"/>
            <c:bubble3D val="0"/>
            <c:spPr>
              <a:solidFill>
                <a:srgbClr val="61C250"/>
              </a:solidFill>
              <a:ln w="12700">
                <a:solidFill>
                  <a:srgbClr val="FFFFFF"/>
                </a:solidFill>
              </a:ln>
            </c:spPr>
            <c:extLst>
              <c:ext xmlns:c16="http://schemas.microsoft.com/office/drawing/2014/chart" uri="{C3380CC4-5D6E-409C-BE32-E72D297353CC}">
                <c16:uniqueId val="{0000000D-0A67-4C00-B28E-AC618F6BB53E}"/>
              </c:ext>
            </c:extLst>
          </c:dPt>
          <c:cat>
            <c:multiLvlStrRef>
              <c:f>Sheet1!$A$2,Sheet1!$A$2,Sheet1!$A$2,Sheet1!$A$2,Sheet1!$A$2</c:f>
            </c:multiLvlStrRef>
          </c:cat>
          <c:val>
            <c:numRef>
              <c:f>Sheet1!$F$2</c:f>
              <c:numCache>
                <c:formatCode>General</c:formatCode>
                <c:ptCount val="1"/>
                <c:pt idx="0">
                  <c:v>46</c:v>
                </c:pt>
              </c:numCache>
            </c:numRef>
          </c:val>
          <c:extLst>
            <c:ext xmlns:c16="http://schemas.microsoft.com/office/drawing/2014/chart" uri="{C3380CC4-5D6E-409C-BE32-E72D297353CC}">
              <c16:uniqueId val="{0000000E-0A67-4C00-B28E-AC618F6BB53E}"/>
            </c:ext>
          </c:extLst>
        </c:ser>
        <c:dLbls>
          <c:showLegendKey val="0"/>
          <c:showVal val="0"/>
          <c:showCatName val="0"/>
          <c:showSerName val="0"/>
          <c:showPercent val="0"/>
          <c:showBubbleSize val="0"/>
        </c:dLbls>
        <c:gapWidth val="100"/>
        <c:overlap val="100"/>
        <c:axId val="67451136"/>
        <c:axId val="66437120"/>
      </c:barChart>
      <c:catAx>
        <c:axId val="67451136"/>
        <c:scaling>
          <c:orientation val="minMax"/>
        </c:scaling>
        <c:delete val="1"/>
        <c:axPos val="l"/>
        <c:numFmt formatCode="General" sourceLinked="1"/>
        <c:majorTickMark val="none"/>
        <c:minorTickMark val="none"/>
        <c:tickLblPos val="nextTo"/>
        <c:crossAx val="66437120"/>
        <c:crosses val="autoZero"/>
        <c:auto val="0"/>
        <c:lblAlgn val="ctr"/>
        <c:lblOffset val="100"/>
        <c:noMultiLvlLbl val="0"/>
      </c:catAx>
      <c:valAx>
        <c:axId val="66437120"/>
        <c:scaling>
          <c:orientation val="minMax"/>
          <c:max val="1"/>
          <c:min val="0"/>
        </c:scaling>
        <c:delete val="1"/>
        <c:axPos val="b"/>
        <c:numFmt formatCode="0%" sourceLinked="1"/>
        <c:majorTickMark val="none"/>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600" b="1">
                <a:solidFill>
                  <a:srgbClr val="000000"/>
                </a:solidFill>
              </a:rPr>
              <a:t>1:1 2:1 3:12 4:44 5:42</a:t>
            </a:r>
          </a:p>
        </c:rich>
      </c:tx>
      <c:overlay val="1"/>
    </c:title>
    <c:autoTitleDeleted val="0"/>
    <c:plotArea>
      <c:layout/>
      <c:barChart>
        <c:barDir val="bar"/>
        <c:grouping val="percentStacked"/>
        <c:varyColors val="0"/>
        <c:ser>
          <c:idx val="0"/>
          <c:order val="0"/>
          <c:tx>
            <c:strRef>
              <c:f>Sheet1!$B$1</c:f>
              <c:strCache>
                <c:ptCount val="1"/>
              </c:strCache>
            </c:strRef>
          </c:tx>
          <c:spPr>
            <a:ln w="25400">
              <a:solidFill>
                <a:srgbClr val="FFFFFF"/>
              </a:solidFill>
            </a:ln>
          </c:spPr>
          <c:invertIfNegative val="1"/>
          <c:dPt>
            <c:idx val="0"/>
            <c:invertIfNegative val="1"/>
            <c:bubble3D val="0"/>
            <c:spPr>
              <a:solidFill>
                <a:srgbClr val="E8565A"/>
              </a:solidFill>
              <a:ln w="12700">
                <a:solidFill>
                  <a:srgbClr val="FFFFFF"/>
                </a:solidFill>
              </a:ln>
            </c:spPr>
            <c:extLst>
              <c:ext xmlns:c16="http://schemas.microsoft.com/office/drawing/2014/chart" uri="{C3380CC4-5D6E-409C-BE32-E72D297353CC}">
                <c16:uniqueId val="{00000001-83A1-4966-B7CA-FC54213EFF68}"/>
              </c:ext>
            </c:extLst>
          </c:dPt>
          <c:cat>
            <c:multiLvlStrRef>
              <c:f>Sheet1!$A$2,Sheet1!$A$2,Sheet1!$A$2,Sheet1!$A$2,Sheet1!$A$2</c:f>
            </c:multiLvlStrRef>
          </c:cat>
          <c:val>
            <c:numRef>
              <c:f>Sheet1!$B$2</c:f>
              <c:numCache>
                <c:formatCode>General</c:formatCode>
                <c:ptCount val="1"/>
                <c:pt idx="0">
                  <c:v>1</c:v>
                </c:pt>
              </c:numCache>
            </c:numRef>
          </c:val>
          <c:extLst>
            <c:ext xmlns:c16="http://schemas.microsoft.com/office/drawing/2014/chart" uri="{C3380CC4-5D6E-409C-BE32-E72D297353CC}">
              <c16:uniqueId val="{00000002-83A1-4966-B7CA-FC54213EFF68}"/>
            </c:ext>
          </c:extLst>
        </c:ser>
        <c:ser>
          <c:idx val="1"/>
          <c:order val="1"/>
          <c:tx>
            <c:strRef>
              <c:f>Sheet1!$C$1</c:f>
              <c:strCache>
                <c:ptCount val="1"/>
              </c:strCache>
            </c:strRef>
          </c:tx>
          <c:spPr>
            <a:ln w="25400">
              <a:solidFill>
                <a:srgbClr val="FFFFFF"/>
              </a:solidFill>
            </a:ln>
          </c:spPr>
          <c:invertIfNegative val="1"/>
          <c:dPt>
            <c:idx val="0"/>
            <c:invertIfNegative val="1"/>
            <c:bubble3D val="0"/>
            <c:spPr>
              <a:solidFill>
                <a:srgbClr val="F08C6B"/>
              </a:solidFill>
              <a:ln w="12700">
                <a:solidFill>
                  <a:srgbClr val="FFFFFF"/>
                </a:solidFill>
              </a:ln>
            </c:spPr>
            <c:extLst>
              <c:ext xmlns:c16="http://schemas.microsoft.com/office/drawing/2014/chart" uri="{C3380CC4-5D6E-409C-BE32-E72D297353CC}">
                <c16:uniqueId val="{00000004-83A1-4966-B7CA-FC54213EFF68}"/>
              </c:ext>
            </c:extLst>
          </c:dPt>
          <c:cat>
            <c:multiLvlStrRef>
              <c:f>Sheet1!$A$2,Sheet1!$A$2,Sheet1!$A$2,Sheet1!$A$2,Sheet1!$A$2</c:f>
            </c:multiLvlStrRef>
          </c:cat>
          <c:val>
            <c:numRef>
              <c:f>Sheet1!$C$2</c:f>
              <c:numCache>
                <c:formatCode>General</c:formatCode>
                <c:ptCount val="1"/>
                <c:pt idx="0">
                  <c:v>1</c:v>
                </c:pt>
              </c:numCache>
            </c:numRef>
          </c:val>
          <c:extLst>
            <c:ext xmlns:c16="http://schemas.microsoft.com/office/drawing/2014/chart" uri="{C3380CC4-5D6E-409C-BE32-E72D297353CC}">
              <c16:uniqueId val="{00000005-83A1-4966-B7CA-FC54213EFF68}"/>
            </c:ext>
          </c:extLst>
        </c:ser>
        <c:ser>
          <c:idx val="2"/>
          <c:order val="2"/>
          <c:tx>
            <c:strRef>
              <c:f>Sheet1!$D$1</c:f>
              <c:strCache>
                <c:ptCount val="1"/>
              </c:strCache>
            </c:strRef>
          </c:tx>
          <c:spPr>
            <a:ln w="25400">
              <a:solidFill>
                <a:srgbClr val="FFFFFF"/>
              </a:solidFill>
            </a:ln>
          </c:spPr>
          <c:invertIfNegative val="1"/>
          <c:dPt>
            <c:idx val="0"/>
            <c:invertIfNegative val="1"/>
            <c:bubble3D val="0"/>
            <c:spPr>
              <a:solidFill>
                <a:srgbClr val="FEEA8A"/>
              </a:solidFill>
              <a:ln w="12700">
                <a:solidFill>
                  <a:srgbClr val="FFFFFF"/>
                </a:solidFill>
              </a:ln>
            </c:spPr>
            <c:extLst>
              <c:ext xmlns:c16="http://schemas.microsoft.com/office/drawing/2014/chart" uri="{C3380CC4-5D6E-409C-BE32-E72D297353CC}">
                <c16:uniqueId val="{00000007-83A1-4966-B7CA-FC54213EFF68}"/>
              </c:ext>
            </c:extLst>
          </c:dPt>
          <c:cat>
            <c:multiLvlStrRef>
              <c:f>Sheet1!$A$2,Sheet1!$A$2,Sheet1!$A$2,Sheet1!$A$2,Sheet1!$A$2</c:f>
            </c:multiLvlStrRef>
          </c:cat>
          <c:val>
            <c:numRef>
              <c:f>Sheet1!$D$2</c:f>
              <c:numCache>
                <c:formatCode>General</c:formatCode>
                <c:ptCount val="1"/>
                <c:pt idx="0">
                  <c:v>12</c:v>
                </c:pt>
              </c:numCache>
            </c:numRef>
          </c:val>
          <c:extLst>
            <c:ext xmlns:c16="http://schemas.microsoft.com/office/drawing/2014/chart" uri="{C3380CC4-5D6E-409C-BE32-E72D297353CC}">
              <c16:uniqueId val="{00000008-83A1-4966-B7CA-FC54213EFF68}"/>
            </c:ext>
          </c:extLst>
        </c:ser>
        <c:ser>
          <c:idx val="3"/>
          <c:order val="3"/>
          <c:tx>
            <c:strRef>
              <c:f>Sheet1!$E$1</c:f>
              <c:strCache>
                <c:ptCount val="1"/>
              </c:strCache>
            </c:strRef>
          </c:tx>
          <c:spPr>
            <a:ln w="25400">
              <a:solidFill>
                <a:srgbClr val="FFFFFF"/>
              </a:solidFill>
            </a:ln>
          </c:spPr>
          <c:invertIfNegative val="1"/>
          <c:dPt>
            <c:idx val="0"/>
            <c:invertIfNegative val="1"/>
            <c:bubble3D val="0"/>
            <c:spPr>
              <a:solidFill>
                <a:srgbClr val="C3DC73"/>
              </a:solidFill>
              <a:ln w="12700">
                <a:solidFill>
                  <a:srgbClr val="FFFFFF"/>
                </a:solidFill>
              </a:ln>
            </c:spPr>
            <c:extLst>
              <c:ext xmlns:c16="http://schemas.microsoft.com/office/drawing/2014/chart" uri="{C3380CC4-5D6E-409C-BE32-E72D297353CC}">
                <c16:uniqueId val="{0000000A-83A1-4966-B7CA-FC54213EFF68}"/>
              </c:ext>
            </c:extLst>
          </c:dPt>
          <c:cat>
            <c:multiLvlStrRef>
              <c:f>Sheet1!$A$2,Sheet1!$A$2,Sheet1!$A$2,Sheet1!$A$2,Sheet1!$A$2</c:f>
            </c:multiLvlStrRef>
          </c:cat>
          <c:val>
            <c:numRef>
              <c:f>Sheet1!$E$2</c:f>
              <c:numCache>
                <c:formatCode>General</c:formatCode>
                <c:ptCount val="1"/>
                <c:pt idx="0">
                  <c:v>44</c:v>
                </c:pt>
              </c:numCache>
            </c:numRef>
          </c:val>
          <c:extLst>
            <c:ext xmlns:c16="http://schemas.microsoft.com/office/drawing/2014/chart" uri="{C3380CC4-5D6E-409C-BE32-E72D297353CC}">
              <c16:uniqueId val="{0000000B-83A1-4966-B7CA-FC54213EFF68}"/>
            </c:ext>
          </c:extLst>
        </c:ser>
        <c:ser>
          <c:idx val="4"/>
          <c:order val="4"/>
          <c:tx>
            <c:strRef>
              <c:f>Sheet1!$F$1</c:f>
              <c:strCache>
                <c:ptCount val="1"/>
              </c:strCache>
            </c:strRef>
          </c:tx>
          <c:spPr>
            <a:ln w="25400">
              <a:solidFill>
                <a:srgbClr val="FFFFFF"/>
              </a:solidFill>
            </a:ln>
          </c:spPr>
          <c:invertIfNegative val="1"/>
          <c:dPt>
            <c:idx val="0"/>
            <c:invertIfNegative val="1"/>
            <c:bubble3D val="0"/>
            <c:spPr>
              <a:solidFill>
                <a:srgbClr val="61C250"/>
              </a:solidFill>
              <a:ln w="12700">
                <a:solidFill>
                  <a:srgbClr val="FFFFFF"/>
                </a:solidFill>
              </a:ln>
            </c:spPr>
            <c:extLst>
              <c:ext xmlns:c16="http://schemas.microsoft.com/office/drawing/2014/chart" uri="{C3380CC4-5D6E-409C-BE32-E72D297353CC}">
                <c16:uniqueId val="{0000000D-83A1-4966-B7CA-FC54213EFF68}"/>
              </c:ext>
            </c:extLst>
          </c:dPt>
          <c:cat>
            <c:multiLvlStrRef>
              <c:f>Sheet1!$A$2,Sheet1!$A$2,Sheet1!$A$2,Sheet1!$A$2,Sheet1!$A$2</c:f>
            </c:multiLvlStrRef>
          </c:cat>
          <c:val>
            <c:numRef>
              <c:f>Sheet1!$F$2</c:f>
              <c:numCache>
                <c:formatCode>General</c:formatCode>
                <c:ptCount val="1"/>
                <c:pt idx="0">
                  <c:v>42</c:v>
                </c:pt>
              </c:numCache>
            </c:numRef>
          </c:val>
          <c:extLst>
            <c:ext xmlns:c16="http://schemas.microsoft.com/office/drawing/2014/chart" uri="{C3380CC4-5D6E-409C-BE32-E72D297353CC}">
              <c16:uniqueId val="{0000000E-83A1-4966-B7CA-FC54213EFF68}"/>
            </c:ext>
          </c:extLst>
        </c:ser>
        <c:dLbls>
          <c:showLegendKey val="0"/>
          <c:showVal val="0"/>
          <c:showCatName val="0"/>
          <c:showSerName val="0"/>
          <c:showPercent val="0"/>
          <c:showBubbleSize val="0"/>
        </c:dLbls>
        <c:gapWidth val="100"/>
        <c:overlap val="100"/>
        <c:axId val="67451136"/>
        <c:axId val="66437120"/>
      </c:barChart>
      <c:catAx>
        <c:axId val="67451136"/>
        <c:scaling>
          <c:orientation val="minMax"/>
        </c:scaling>
        <c:delete val="1"/>
        <c:axPos val="l"/>
        <c:numFmt formatCode="General" sourceLinked="1"/>
        <c:majorTickMark val="none"/>
        <c:minorTickMark val="none"/>
        <c:tickLblPos val="nextTo"/>
        <c:crossAx val="66437120"/>
        <c:crosses val="autoZero"/>
        <c:auto val="0"/>
        <c:lblAlgn val="ctr"/>
        <c:lblOffset val="100"/>
        <c:noMultiLvlLbl val="0"/>
      </c:catAx>
      <c:valAx>
        <c:axId val="66437120"/>
        <c:scaling>
          <c:orientation val="minMax"/>
          <c:max val="1"/>
          <c:min val="0"/>
        </c:scaling>
        <c:delete val="1"/>
        <c:axPos val="b"/>
        <c:numFmt formatCode="0%" sourceLinked="1"/>
        <c:majorTickMark val="none"/>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Column02</c:v>
                </c:pt>
              </c:strCache>
            </c:strRef>
          </c:tx>
          <c:dPt>
            <c:idx val="0"/>
            <c:bubble3D val="0"/>
            <c:spPr>
              <a:solidFill>
                <a:srgbClr val="C3DC73"/>
              </a:solidFill>
              <a:ln w="12700">
                <a:solidFill>
                  <a:srgbClr val="FFFFFF"/>
                </a:solidFill>
              </a:ln>
            </c:spPr>
            <c:extLst>
              <c:ext xmlns:c16="http://schemas.microsoft.com/office/drawing/2014/chart" uri="{C3380CC4-5D6E-409C-BE32-E72D297353CC}">
                <c16:uniqueId val="{00000001-3713-42DC-89F6-5D6EAD781B90}"/>
              </c:ext>
            </c:extLst>
          </c:dPt>
          <c:dPt>
            <c:idx val="1"/>
            <c:bubble3D val="0"/>
            <c:spPr>
              <a:solidFill>
                <a:srgbClr val="BBBBBB"/>
              </a:solidFill>
              <a:ln w="12700">
                <a:solidFill>
                  <a:srgbClr val="FFFFFF"/>
                </a:solidFill>
              </a:ln>
            </c:spPr>
            <c:extLst>
              <c:ext xmlns:c16="http://schemas.microsoft.com/office/drawing/2014/chart" uri="{C3380CC4-5D6E-409C-BE32-E72D297353CC}">
                <c16:uniqueId val="{00000003-3713-42DC-89F6-5D6EAD781B90}"/>
              </c:ext>
            </c:extLst>
          </c:dPt>
          <c:dPt>
            <c:idx val="2"/>
            <c:bubble3D val="0"/>
            <c:spPr>
              <a:noFill/>
            </c:spPr>
            <c:extLst>
              <c:ext xmlns:c16="http://schemas.microsoft.com/office/drawing/2014/chart" uri="{C3380CC4-5D6E-409C-BE32-E72D297353CC}">
                <c16:uniqueId val="{00000005-3713-42DC-89F6-5D6EAD781B90}"/>
              </c:ext>
            </c:extLst>
          </c:dPt>
          <c:cat>
            <c:multiLvlStrRef>
              <c:f>Sheet1!$A$2:$A$4</c:f>
            </c:multiLvlStrRef>
          </c:cat>
          <c:val>
            <c:numRef>
              <c:f>Sheet1!$B$2:$B$4</c:f>
              <c:numCache>
                <c:formatCode>General</c:formatCode>
                <c:ptCount val="3"/>
                <c:pt idx="0">
                  <c:v>5.6</c:v>
                </c:pt>
                <c:pt idx="1">
                  <c:v>1.4</c:v>
                </c:pt>
                <c:pt idx="2">
                  <c:v>3</c:v>
                </c:pt>
              </c:numCache>
            </c:numRef>
          </c:val>
          <c:extLst>
            <c:ext xmlns:c16="http://schemas.microsoft.com/office/drawing/2014/chart" uri="{C3380CC4-5D6E-409C-BE32-E72D297353CC}">
              <c16:uniqueId val="{00000006-3713-42DC-89F6-5D6EAD781B90}"/>
            </c:ext>
          </c:extLst>
        </c:ser>
        <c:dLbls>
          <c:showLegendKey val="0"/>
          <c:showVal val="0"/>
          <c:showCatName val="0"/>
          <c:showSerName val="0"/>
          <c:showPercent val="0"/>
          <c:showBubbleSize val="0"/>
          <c:showLeaderLines val="0"/>
        </c:dLbls>
        <c:firstSliceAng val="233"/>
        <c:holeSize val="80"/>
      </c:doughnutChart>
    </c:plotArea>
    <c:plotVisOnly val="1"/>
    <c:dispBlanksAs val="zero"/>
    <c:showDLblsOverMax val="1"/>
  </c:chart>
  <c:txPr>
    <a:bodyPr/>
    <a:lstStyle/>
    <a:p>
      <a:pPr>
        <a:defRPr sz="1800" smtId="4294967295"/>
      </a:pPr>
      <a:endParaRPr lang="en-U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Column02</c:v>
                </c:pt>
              </c:strCache>
            </c:strRef>
          </c:tx>
          <c:dPt>
            <c:idx val="0"/>
            <c:bubble3D val="0"/>
            <c:spPr>
              <a:solidFill>
                <a:srgbClr val="C3DC73"/>
              </a:solidFill>
              <a:ln w="12700">
                <a:solidFill>
                  <a:srgbClr val="FFFFFF"/>
                </a:solidFill>
              </a:ln>
            </c:spPr>
            <c:extLst>
              <c:ext xmlns:c16="http://schemas.microsoft.com/office/drawing/2014/chart" uri="{C3380CC4-5D6E-409C-BE32-E72D297353CC}">
                <c16:uniqueId val="{00000001-A110-47AF-BAD1-4CB243844A40}"/>
              </c:ext>
            </c:extLst>
          </c:dPt>
          <c:dPt>
            <c:idx val="1"/>
            <c:bubble3D val="0"/>
            <c:spPr>
              <a:solidFill>
                <a:srgbClr val="BBBBBB"/>
              </a:solidFill>
              <a:ln w="12700">
                <a:solidFill>
                  <a:srgbClr val="FFFFFF"/>
                </a:solidFill>
              </a:ln>
            </c:spPr>
            <c:extLst>
              <c:ext xmlns:c16="http://schemas.microsoft.com/office/drawing/2014/chart" uri="{C3380CC4-5D6E-409C-BE32-E72D297353CC}">
                <c16:uniqueId val="{00000003-A110-47AF-BAD1-4CB243844A40}"/>
              </c:ext>
            </c:extLst>
          </c:dPt>
          <c:dPt>
            <c:idx val="2"/>
            <c:bubble3D val="0"/>
            <c:spPr>
              <a:noFill/>
            </c:spPr>
            <c:extLst>
              <c:ext xmlns:c16="http://schemas.microsoft.com/office/drawing/2014/chart" uri="{C3380CC4-5D6E-409C-BE32-E72D297353CC}">
                <c16:uniqueId val="{00000005-A110-47AF-BAD1-4CB243844A40}"/>
              </c:ext>
            </c:extLst>
          </c:dPt>
          <c:cat>
            <c:multiLvlStrRef>
              <c:f>Sheet1!$A$2:$A$4</c:f>
            </c:multiLvlStrRef>
          </c:cat>
          <c:val>
            <c:numRef>
              <c:f>Sheet1!$B$2:$B$4</c:f>
              <c:numCache>
                <c:formatCode>General</c:formatCode>
                <c:ptCount val="3"/>
                <c:pt idx="0">
                  <c:v>5.6420000000000003</c:v>
                </c:pt>
                <c:pt idx="1">
                  <c:v>1.3580000000000001</c:v>
                </c:pt>
                <c:pt idx="2">
                  <c:v>3</c:v>
                </c:pt>
              </c:numCache>
            </c:numRef>
          </c:val>
          <c:extLst>
            <c:ext xmlns:c16="http://schemas.microsoft.com/office/drawing/2014/chart" uri="{C3380CC4-5D6E-409C-BE32-E72D297353CC}">
              <c16:uniqueId val="{00000006-A110-47AF-BAD1-4CB243844A40}"/>
            </c:ext>
          </c:extLst>
        </c:ser>
        <c:dLbls>
          <c:showLegendKey val="0"/>
          <c:showVal val="0"/>
          <c:showCatName val="0"/>
          <c:showSerName val="0"/>
          <c:showPercent val="0"/>
          <c:showBubbleSize val="0"/>
          <c:showLeaderLines val="0"/>
        </c:dLbls>
        <c:firstSliceAng val="233"/>
        <c:holeSize val="80"/>
      </c:doughnutChart>
    </c:plotArea>
    <c:plotVisOnly val="1"/>
    <c:dispBlanksAs val="zero"/>
    <c:showDLblsOverMax val="1"/>
  </c:chart>
  <c:txPr>
    <a:bodyPr/>
    <a:lstStyle/>
    <a:p>
      <a:pPr>
        <a:defRPr sz="1800" smtId="4294967295"/>
      </a:pPr>
      <a:endParaRPr lang="en-U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sz="600" b="1">
                <a:solidFill>
                  <a:srgbClr val="000000"/>
                </a:solidFill>
              </a:rPr>
              <a:t>1:1 2:4 3:19 4:38 5:37</a:t>
            </a:r>
          </a:p>
        </c:rich>
      </c:tx>
      <c:overlay val="1"/>
    </c:title>
    <c:autoTitleDeleted val="0"/>
    <c:plotArea>
      <c:layout/>
      <c:barChart>
        <c:barDir val="bar"/>
        <c:grouping val="percentStacked"/>
        <c:varyColors val="0"/>
        <c:ser>
          <c:idx val="0"/>
          <c:order val="0"/>
          <c:tx>
            <c:strRef>
              <c:f>Sheet1!$B$1</c:f>
              <c:strCache>
                <c:ptCount val="1"/>
              </c:strCache>
            </c:strRef>
          </c:tx>
          <c:spPr>
            <a:ln w="25400">
              <a:solidFill>
                <a:srgbClr val="FFFFFF"/>
              </a:solidFill>
            </a:ln>
          </c:spPr>
          <c:invertIfNegative val="1"/>
          <c:dPt>
            <c:idx val="0"/>
            <c:invertIfNegative val="1"/>
            <c:bubble3D val="0"/>
            <c:spPr>
              <a:solidFill>
                <a:srgbClr val="E8565A"/>
              </a:solidFill>
              <a:ln w="12700">
                <a:solidFill>
                  <a:srgbClr val="FFFFFF"/>
                </a:solidFill>
              </a:ln>
            </c:spPr>
            <c:extLst>
              <c:ext xmlns:c16="http://schemas.microsoft.com/office/drawing/2014/chart" uri="{C3380CC4-5D6E-409C-BE32-E72D297353CC}">
                <c16:uniqueId val="{00000001-5336-4152-8618-912BFADEA09A}"/>
              </c:ext>
            </c:extLst>
          </c:dPt>
          <c:cat>
            <c:multiLvlStrRef>
              <c:f>Sheet1!$A$2,Sheet1!$A$2,Sheet1!$A$2,Sheet1!$A$2,Sheet1!$A$2</c:f>
            </c:multiLvlStrRef>
          </c:cat>
          <c:val>
            <c:numRef>
              <c:f>Sheet1!$B$2</c:f>
              <c:numCache>
                <c:formatCode>General</c:formatCode>
                <c:ptCount val="1"/>
                <c:pt idx="0">
                  <c:v>1</c:v>
                </c:pt>
              </c:numCache>
            </c:numRef>
          </c:val>
          <c:extLst>
            <c:ext xmlns:c16="http://schemas.microsoft.com/office/drawing/2014/chart" uri="{C3380CC4-5D6E-409C-BE32-E72D297353CC}">
              <c16:uniqueId val="{00000002-5336-4152-8618-912BFADEA09A}"/>
            </c:ext>
          </c:extLst>
        </c:ser>
        <c:ser>
          <c:idx val="1"/>
          <c:order val="1"/>
          <c:tx>
            <c:strRef>
              <c:f>Sheet1!$C$1</c:f>
              <c:strCache>
                <c:ptCount val="1"/>
              </c:strCache>
            </c:strRef>
          </c:tx>
          <c:spPr>
            <a:ln w="25400">
              <a:solidFill>
                <a:srgbClr val="FFFFFF"/>
              </a:solidFill>
            </a:ln>
          </c:spPr>
          <c:invertIfNegative val="1"/>
          <c:dPt>
            <c:idx val="0"/>
            <c:invertIfNegative val="1"/>
            <c:bubble3D val="0"/>
            <c:spPr>
              <a:solidFill>
                <a:srgbClr val="F08C6B"/>
              </a:solidFill>
              <a:ln w="12700">
                <a:solidFill>
                  <a:srgbClr val="FFFFFF"/>
                </a:solidFill>
              </a:ln>
            </c:spPr>
            <c:extLst>
              <c:ext xmlns:c16="http://schemas.microsoft.com/office/drawing/2014/chart" uri="{C3380CC4-5D6E-409C-BE32-E72D297353CC}">
                <c16:uniqueId val="{00000004-5336-4152-8618-912BFADEA09A}"/>
              </c:ext>
            </c:extLst>
          </c:dPt>
          <c:cat>
            <c:multiLvlStrRef>
              <c:f>Sheet1!$A$2,Sheet1!$A$2,Sheet1!$A$2,Sheet1!$A$2,Sheet1!$A$2</c:f>
            </c:multiLvlStrRef>
          </c:cat>
          <c:val>
            <c:numRef>
              <c:f>Sheet1!$C$2</c:f>
              <c:numCache>
                <c:formatCode>General</c:formatCode>
                <c:ptCount val="1"/>
                <c:pt idx="0">
                  <c:v>4</c:v>
                </c:pt>
              </c:numCache>
            </c:numRef>
          </c:val>
          <c:extLst>
            <c:ext xmlns:c16="http://schemas.microsoft.com/office/drawing/2014/chart" uri="{C3380CC4-5D6E-409C-BE32-E72D297353CC}">
              <c16:uniqueId val="{00000005-5336-4152-8618-912BFADEA09A}"/>
            </c:ext>
          </c:extLst>
        </c:ser>
        <c:ser>
          <c:idx val="2"/>
          <c:order val="2"/>
          <c:tx>
            <c:strRef>
              <c:f>Sheet1!$D$1</c:f>
              <c:strCache>
                <c:ptCount val="1"/>
              </c:strCache>
            </c:strRef>
          </c:tx>
          <c:spPr>
            <a:ln w="25400">
              <a:solidFill>
                <a:srgbClr val="FFFFFF"/>
              </a:solidFill>
            </a:ln>
          </c:spPr>
          <c:invertIfNegative val="1"/>
          <c:dPt>
            <c:idx val="0"/>
            <c:invertIfNegative val="1"/>
            <c:bubble3D val="0"/>
            <c:spPr>
              <a:solidFill>
                <a:srgbClr val="FEEA8A"/>
              </a:solidFill>
              <a:ln w="12700">
                <a:solidFill>
                  <a:srgbClr val="FFFFFF"/>
                </a:solidFill>
              </a:ln>
            </c:spPr>
            <c:extLst>
              <c:ext xmlns:c16="http://schemas.microsoft.com/office/drawing/2014/chart" uri="{C3380CC4-5D6E-409C-BE32-E72D297353CC}">
                <c16:uniqueId val="{00000007-5336-4152-8618-912BFADEA09A}"/>
              </c:ext>
            </c:extLst>
          </c:dPt>
          <c:cat>
            <c:multiLvlStrRef>
              <c:f>Sheet1!$A$2,Sheet1!$A$2,Sheet1!$A$2,Sheet1!$A$2,Sheet1!$A$2</c:f>
            </c:multiLvlStrRef>
          </c:cat>
          <c:val>
            <c:numRef>
              <c:f>Sheet1!$D$2</c:f>
              <c:numCache>
                <c:formatCode>General</c:formatCode>
                <c:ptCount val="1"/>
                <c:pt idx="0">
                  <c:v>19</c:v>
                </c:pt>
              </c:numCache>
            </c:numRef>
          </c:val>
          <c:extLst>
            <c:ext xmlns:c16="http://schemas.microsoft.com/office/drawing/2014/chart" uri="{C3380CC4-5D6E-409C-BE32-E72D297353CC}">
              <c16:uniqueId val="{00000008-5336-4152-8618-912BFADEA09A}"/>
            </c:ext>
          </c:extLst>
        </c:ser>
        <c:ser>
          <c:idx val="3"/>
          <c:order val="3"/>
          <c:tx>
            <c:strRef>
              <c:f>Sheet1!$E$1</c:f>
              <c:strCache>
                <c:ptCount val="1"/>
              </c:strCache>
            </c:strRef>
          </c:tx>
          <c:spPr>
            <a:ln w="25400">
              <a:solidFill>
                <a:srgbClr val="FFFFFF"/>
              </a:solidFill>
            </a:ln>
          </c:spPr>
          <c:invertIfNegative val="1"/>
          <c:dPt>
            <c:idx val="0"/>
            <c:invertIfNegative val="1"/>
            <c:bubble3D val="0"/>
            <c:spPr>
              <a:solidFill>
                <a:srgbClr val="C3DC73"/>
              </a:solidFill>
              <a:ln w="12700">
                <a:solidFill>
                  <a:srgbClr val="FFFFFF"/>
                </a:solidFill>
              </a:ln>
            </c:spPr>
            <c:extLst>
              <c:ext xmlns:c16="http://schemas.microsoft.com/office/drawing/2014/chart" uri="{C3380CC4-5D6E-409C-BE32-E72D297353CC}">
                <c16:uniqueId val="{0000000A-5336-4152-8618-912BFADEA09A}"/>
              </c:ext>
            </c:extLst>
          </c:dPt>
          <c:cat>
            <c:multiLvlStrRef>
              <c:f>Sheet1!$A$2,Sheet1!$A$2,Sheet1!$A$2,Sheet1!$A$2,Sheet1!$A$2</c:f>
            </c:multiLvlStrRef>
          </c:cat>
          <c:val>
            <c:numRef>
              <c:f>Sheet1!$E$2</c:f>
              <c:numCache>
                <c:formatCode>General</c:formatCode>
                <c:ptCount val="1"/>
                <c:pt idx="0">
                  <c:v>38</c:v>
                </c:pt>
              </c:numCache>
            </c:numRef>
          </c:val>
          <c:extLst>
            <c:ext xmlns:c16="http://schemas.microsoft.com/office/drawing/2014/chart" uri="{C3380CC4-5D6E-409C-BE32-E72D297353CC}">
              <c16:uniqueId val="{0000000B-5336-4152-8618-912BFADEA09A}"/>
            </c:ext>
          </c:extLst>
        </c:ser>
        <c:ser>
          <c:idx val="4"/>
          <c:order val="4"/>
          <c:tx>
            <c:strRef>
              <c:f>Sheet1!$F$1</c:f>
              <c:strCache>
                <c:ptCount val="1"/>
              </c:strCache>
            </c:strRef>
          </c:tx>
          <c:spPr>
            <a:ln w="25400">
              <a:solidFill>
                <a:srgbClr val="FFFFFF"/>
              </a:solidFill>
            </a:ln>
          </c:spPr>
          <c:invertIfNegative val="1"/>
          <c:dPt>
            <c:idx val="0"/>
            <c:invertIfNegative val="1"/>
            <c:bubble3D val="0"/>
            <c:spPr>
              <a:solidFill>
                <a:srgbClr val="61C250"/>
              </a:solidFill>
              <a:ln w="12700">
                <a:solidFill>
                  <a:srgbClr val="FFFFFF"/>
                </a:solidFill>
              </a:ln>
            </c:spPr>
            <c:extLst>
              <c:ext xmlns:c16="http://schemas.microsoft.com/office/drawing/2014/chart" uri="{C3380CC4-5D6E-409C-BE32-E72D297353CC}">
                <c16:uniqueId val="{0000000D-5336-4152-8618-912BFADEA09A}"/>
              </c:ext>
            </c:extLst>
          </c:dPt>
          <c:cat>
            <c:multiLvlStrRef>
              <c:f>Sheet1!$A$2,Sheet1!$A$2,Sheet1!$A$2,Sheet1!$A$2,Sheet1!$A$2</c:f>
            </c:multiLvlStrRef>
          </c:cat>
          <c:val>
            <c:numRef>
              <c:f>Sheet1!$F$2</c:f>
              <c:numCache>
                <c:formatCode>General</c:formatCode>
                <c:ptCount val="1"/>
                <c:pt idx="0">
                  <c:v>37</c:v>
                </c:pt>
              </c:numCache>
            </c:numRef>
          </c:val>
          <c:extLst>
            <c:ext xmlns:c16="http://schemas.microsoft.com/office/drawing/2014/chart" uri="{C3380CC4-5D6E-409C-BE32-E72D297353CC}">
              <c16:uniqueId val="{0000000E-5336-4152-8618-912BFADEA09A}"/>
            </c:ext>
          </c:extLst>
        </c:ser>
        <c:dLbls>
          <c:showLegendKey val="0"/>
          <c:showVal val="0"/>
          <c:showCatName val="0"/>
          <c:showSerName val="0"/>
          <c:showPercent val="0"/>
          <c:showBubbleSize val="0"/>
        </c:dLbls>
        <c:gapWidth val="100"/>
        <c:overlap val="100"/>
        <c:axId val="67451136"/>
        <c:axId val="66437120"/>
      </c:barChart>
      <c:catAx>
        <c:axId val="67451136"/>
        <c:scaling>
          <c:orientation val="minMax"/>
        </c:scaling>
        <c:delete val="1"/>
        <c:axPos val="l"/>
        <c:numFmt formatCode="General" sourceLinked="1"/>
        <c:majorTickMark val="none"/>
        <c:minorTickMark val="none"/>
        <c:tickLblPos val="nextTo"/>
        <c:crossAx val="66437120"/>
        <c:crosses val="autoZero"/>
        <c:auto val="0"/>
        <c:lblAlgn val="ctr"/>
        <c:lblOffset val="100"/>
        <c:noMultiLvlLbl val="0"/>
      </c:catAx>
      <c:valAx>
        <c:axId val="66437120"/>
        <c:scaling>
          <c:orientation val="minMax"/>
          <c:max val="1"/>
          <c:min val="0"/>
        </c:scaling>
        <c:delete val="1"/>
        <c:axPos val="b"/>
        <c:numFmt formatCode="0%" sourceLinked="1"/>
        <c:majorTickMark val="none"/>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sz="600" b="1">
                <a:solidFill>
                  <a:srgbClr val="000000"/>
                </a:solidFill>
              </a:rPr>
              <a:t>1:10 2:8 3:21 4:23 5:38</a:t>
            </a:r>
          </a:p>
        </c:rich>
      </c:tx>
      <c:overlay val="1"/>
    </c:title>
    <c:autoTitleDeleted val="0"/>
    <c:plotArea>
      <c:layout/>
      <c:barChart>
        <c:barDir val="bar"/>
        <c:grouping val="percentStacked"/>
        <c:varyColors val="0"/>
        <c:ser>
          <c:idx val="0"/>
          <c:order val="0"/>
          <c:tx>
            <c:strRef>
              <c:f>Sheet1!$B$1</c:f>
              <c:strCache>
                <c:ptCount val="1"/>
              </c:strCache>
            </c:strRef>
          </c:tx>
          <c:spPr>
            <a:ln w="25400">
              <a:solidFill>
                <a:srgbClr val="FFFFFF"/>
              </a:solidFill>
            </a:ln>
          </c:spPr>
          <c:invertIfNegative val="1"/>
          <c:dPt>
            <c:idx val="0"/>
            <c:invertIfNegative val="1"/>
            <c:bubble3D val="0"/>
            <c:spPr>
              <a:solidFill>
                <a:srgbClr val="E8565A"/>
              </a:solidFill>
              <a:ln w="12700">
                <a:solidFill>
                  <a:srgbClr val="FFFFFF"/>
                </a:solidFill>
              </a:ln>
            </c:spPr>
            <c:extLst>
              <c:ext xmlns:c16="http://schemas.microsoft.com/office/drawing/2014/chart" uri="{C3380CC4-5D6E-409C-BE32-E72D297353CC}">
                <c16:uniqueId val="{00000001-53AE-48FC-A265-EC5A9B7425B9}"/>
              </c:ext>
            </c:extLst>
          </c:dPt>
          <c:cat>
            <c:multiLvlStrRef>
              <c:f>Sheet1!$A$2,Sheet1!$A$2,Sheet1!$A$2,Sheet1!$A$2,Sheet1!$A$2</c:f>
            </c:multiLvlStrRef>
          </c:cat>
          <c:val>
            <c:numRef>
              <c:f>Sheet1!$B$2</c:f>
              <c:numCache>
                <c:formatCode>General</c:formatCode>
                <c:ptCount val="1"/>
                <c:pt idx="0">
                  <c:v>10</c:v>
                </c:pt>
              </c:numCache>
            </c:numRef>
          </c:val>
          <c:extLst>
            <c:ext xmlns:c16="http://schemas.microsoft.com/office/drawing/2014/chart" uri="{C3380CC4-5D6E-409C-BE32-E72D297353CC}">
              <c16:uniqueId val="{00000002-53AE-48FC-A265-EC5A9B7425B9}"/>
            </c:ext>
          </c:extLst>
        </c:ser>
        <c:ser>
          <c:idx val="1"/>
          <c:order val="1"/>
          <c:tx>
            <c:strRef>
              <c:f>Sheet1!$C$1</c:f>
              <c:strCache>
                <c:ptCount val="1"/>
              </c:strCache>
            </c:strRef>
          </c:tx>
          <c:spPr>
            <a:ln w="25400">
              <a:solidFill>
                <a:srgbClr val="FFFFFF"/>
              </a:solidFill>
            </a:ln>
          </c:spPr>
          <c:invertIfNegative val="1"/>
          <c:dPt>
            <c:idx val="0"/>
            <c:invertIfNegative val="1"/>
            <c:bubble3D val="0"/>
            <c:spPr>
              <a:solidFill>
                <a:srgbClr val="F08C6B"/>
              </a:solidFill>
              <a:ln w="12700">
                <a:solidFill>
                  <a:srgbClr val="FFFFFF"/>
                </a:solidFill>
              </a:ln>
            </c:spPr>
            <c:extLst>
              <c:ext xmlns:c16="http://schemas.microsoft.com/office/drawing/2014/chart" uri="{C3380CC4-5D6E-409C-BE32-E72D297353CC}">
                <c16:uniqueId val="{00000004-53AE-48FC-A265-EC5A9B7425B9}"/>
              </c:ext>
            </c:extLst>
          </c:dPt>
          <c:cat>
            <c:multiLvlStrRef>
              <c:f>Sheet1!$A$2,Sheet1!$A$2,Sheet1!$A$2,Sheet1!$A$2,Sheet1!$A$2</c:f>
            </c:multiLvlStrRef>
          </c:cat>
          <c:val>
            <c:numRef>
              <c:f>Sheet1!$C$2</c:f>
              <c:numCache>
                <c:formatCode>General</c:formatCode>
                <c:ptCount val="1"/>
                <c:pt idx="0">
                  <c:v>8</c:v>
                </c:pt>
              </c:numCache>
            </c:numRef>
          </c:val>
          <c:extLst>
            <c:ext xmlns:c16="http://schemas.microsoft.com/office/drawing/2014/chart" uri="{C3380CC4-5D6E-409C-BE32-E72D297353CC}">
              <c16:uniqueId val="{00000005-53AE-48FC-A265-EC5A9B7425B9}"/>
            </c:ext>
          </c:extLst>
        </c:ser>
        <c:ser>
          <c:idx val="2"/>
          <c:order val="2"/>
          <c:tx>
            <c:strRef>
              <c:f>Sheet1!$D$1</c:f>
              <c:strCache>
                <c:ptCount val="1"/>
              </c:strCache>
            </c:strRef>
          </c:tx>
          <c:spPr>
            <a:ln w="25400">
              <a:solidFill>
                <a:srgbClr val="FFFFFF"/>
              </a:solidFill>
            </a:ln>
          </c:spPr>
          <c:invertIfNegative val="1"/>
          <c:dPt>
            <c:idx val="0"/>
            <c:invertIfNegative val="1"/>
            <c:bubble3D val="0"/>
            <c:spPr>
              <a:solidFill>
                <a:srgbClr val="FEEA8A"/>
              </a:solidFill>
              <a:ln w="12700">
                <a:solidFill>
                  <a:srgbClr val="FFFFFF"/>
                </a:solidFill>
              </a:ln>
            </c:spPr>
            <c:extLst>
              <c:ext xmlns:c16="http://schemas.microsoft.com/office/drawing/2014/chart" uri="{C3380CC4-5D6E-409C-BE32-E72D297353CC}">
                <c16:uniqueId val="{00000007-53AE-48FC-A265-EC5A9B7425B9}"/>
              </c:ext>
            </c:extLst>
          </c:dPt>
          <c:cat>
            <c:multiLvlStrRef>
              <c:f>Sheet1!$A$2,Sheet1!$A$2,Sheet1!$A$2,Sheet1!$A$2,Sheet1!$A$2</c:f>
            </c:multiLvlStrRef>
          </c:cat>
          <c:val>
            <c:numRef>
              <c:f>Sheet1!$D$2</c:f>
              <c:numCache>
                <c:formatCode>General</c:formatCode>
                <c:ptCount val="1"/>
                <c:pt idx="0">
                  <c:v>21</c:v>
                </c:pt>
              </c:numCache>
            </c:numRef>
          </c:val>
          <c:extLst>
            <c:ext xmlns:c16="http://schemas.microsoft.com/office/drawing/2014/chart" uri="{C3380CC4-5D6E-409C-BE32-E72D297353CC}">
              <c16:uniqueId val="{00000008-53AE-48FC-A265-EC5A9B7425B9}"/>
            </c:ext>
          </c:extLst>
        </c:ser>
        <c:ser>
          <c:idx val="3"/>
          <c:order val="3"/>
          <c:tx>
            <c:strRef>
              <c:f>Sheet1!$E$1</c:f>
              <c:strCache>
                <c:ptCount val="1"/>
              </c:strCache>
            </c:strRef>
          </c:tx>
          <c:spPr>
            <a:ln w="25400">
              <a:solidFill>
                <a:srgbClr val="FFFFFF"/>
              </a:solidFill>
            </a:ln>
          </c:spPr>
          <c:invertIfNegative val="1"/>
          <c:dPt>
            <c:idx val="0"/>
            <c:invertIfNegative val="1"/>
            <c:bubble3D val="0"/>
            <c:spPr>
              <a:solidFill>
                <a:srgbClr val="C3DC73"/>
              </a:solidFill>
              <a:ln w="12700">
                <a:solidFill>
                  <a:srgbClr val="FFFFFF"/>
                </a:solidFill>
              </a:ln>
            </c:spPr>
            <c:extLst>
              <c:ext xmlns:c16="http://schemas.microsoft.com/office/drawing/2014/chart" uri="{C3380CC4-5D6E-409C-BE32-E72D297353CC}">
                <c16:uniqueId val="{0000000A-53AE-48FC-A265-EC5A9B7425B9}"/>
              </c:ext>
            </c:extLst>
          </c:dPt>
          <c:cat>
            <c:multiLvlStrRef>
              <c:f>Sheet1!$A$2,Sheet1!$A$2,Sheet1!$A$2,Sheet1!$A$2,Sheet1!$A$2</c:f>
            </c:multiLvlStrRef>
          </c:cat>
          <c:val>
            <c:numRef>
              <c:f>Sheet1!$E$2</c:f>
              <c:numCache>
                <c:formatCode>General</c:formatCode>
                <c:ptCount val="1"/>
                <c:pt idx="0">
                  <c:v>23</c:v>
                </c:pt>
              </c:numCache>
            </c:numRef>
          </c:val>
          <c:extLst>
            <c:ext xmlns:c16="http://schemas.microsoft.com/office/drawing/2014/chart" uri="{C3380CC4-5D6E-409C-BE32-E72D297353CC}">
              <c16:uniqueId val="{0000000B-53AE-48FC-A265-EC5A9B7425B9}"/>
            </c:ext>
          </c:extLst>
        </c:ser>
        <c:ser>
          <c:idx val="4"/>
          <c:order val="4"/>
          <c:tx>
            <c:strRef>
              <c:f>Sheet1!$F$1</c:f>
              <c:strCache>
                <c:ptCount val="1"/>
              </c:strCache>
            </c:strRef>
          </c:tx>
          <c:spPr>
            <a:ln w="25400">
              <a:solidFill>
                <a:srgbClr val="FFFFFF"/>
              </a:solidFill>
            </a:ln>
          </c:spPr>
          <c:invertIfNegative val="1"/>
          <c:dPt>
            <c:idx val="0"/>
            <c:invertIfNegative val="1"/>
            <c:bubble3D val="0"/>
            <c:spPr>
              <a:solidFill>
                <a:srgbClr val="61C250"/>
              </a:solidFill>
              <a:ln w="12700">
                <a:solidFill>
                  <a:srgbClr val="FFFFFF"/>
                </a:solidFill>
              </a:ln>
            </c:spPr>
            <c:extLst>
              <c:ext xmlns:c16="http://schemas.microsoft.com/office/drawing/2014/chart" uri="{C3380CC4-5D6E-409C-BE32-E72D297353CC}">
                <c16:uniqueId val="{0000000D-53AE-48FC-A265-EC5A9B7425B9}"/>
              </c:ext>
            </c:extLst>
          </c:dPt>
          <c:cat>
            <c:multiLvlStrRef>
              <c:f>Sheet1!$A$2,Sheet1!$A$2,Sheet1!$A$2,Sheet1!$A$2,Sheet1!$A$2</c:f>
            </c:multiLvlStrRef>
          </c:cat>
          <c:val>
            <c:numRef>
              <c:f>Sheet1!$F$2</c:f>
              <c:numCache>
                <c:formatCode>General</c:formatCode>
                <c:ptCount val="1"/>
                <c:pt idx="0">
                  <c:v>38</c:v>
                </c:pt>
              </c:numCache>
            </c:numRef>
          </c:val>
          <c:extLst>
            <c:ext xmlns:c16="http://schemas.microsoft.com/office/drawing/2014/chart" uri="{C3380CC4-5D6E-409C-BE32-E72D297353CC}">
              <c16:uniqueId val="{0000000E-53AE-48FC-A265-EC5A9B7425B9}"/>
            </c:ext>
          </c:extLst>
        </c:ser>
        <c:dLbls>
          <c:showLegendKey val="0"/>
          <c:showVal val="0"/>
          <c:showCatName val="0"/>
          <c:showSerName val="0"/>
          <c:showPercent val="0"/>
          <c:showBubbleSize val="0"/>
        </c:dLbls>
        <c:gapWidth val="100"/>
        <c:overlap val="100"/>
        <c:axId val="67451136"/>
        <c:axId val="66437120"/>
      </c:barChart>
      <c:catAx>
        <c:axId val="67451136"/>
        <c:scaling>
          <c:orientation val="minMax"/>
        </c:scaling>
        <c:delete val="1"/>
        <c:axPos val="l"/>
        <c:numFmt formatCode="General" sourceLinked="1"/>
        <c:majorTickMark val="none"/>
        <c:minorTickMark val="none"/>
        <c:tickLblPos val="nextTo"/>
        <c:crossAx val="66437120"/>
        <c:crosses val="autoZero"/>
        <c:auto val="0"/>
        <c:lblAlgn val="ctr"/>
        <c:lblOffset val="100"/>
        <c:noMultiLvlLbl val="0"/>
      </c:catAx>
      <c:valAx>
        <c:axId val="66437120"/>
        <c:scaling>
          <c:orientation val="minMax"/>
          <c:max val="1"/>
          <c:min val="0"/>
        </c:scaling>
        <c:delete val="1"/>
        <c:axPos val="b"/>
        <c:numFmt formatCode="0%" sourceLinked="1"/>
        <c:majorTickMark val="none"/>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sz="600" b="1">
                <a:solidFill>
                  <a:srgbClr val="000000"/>
                </a:solidFill>
              </a:rPr>
              <a:t>1:1 2:4 3:10 4:22 5:62</a:t>
            </a:r>
          </a:p>
        </c:rich>
      </c:tx>
      <c:overlay val="1"/>
    </c:title>
    <c:autoTitleDeleted val="0"/>
    <c:plotArea>
      <c:layout/>
      <c:barChart>
        <c:barDir val="bar"/>
        <c:grouping val="percentStacked"/>
        <c:varyColors val="0"/>
        <c:ser>
          <c:idx val="0"/>
          <c:order val="0"/>
          <c:tx>
            <c:strRef>
              <c:f>Sheet1!$B$1</c:f>
              <c:strCache>
                <c:ptCount val="1"/>
              </c:strCache>
            </c:strRef>
          </c:tx>
          <c:spPr>
            <a:ln w="25400">
              <a:solidFill>
                <a:srgbClr val="FFFFFF"/>
              </a:solidFill>
            </a:ln>
          </c:spPr>
          <c:invertIfNegative val="1"/>
          <c:dPt>
            <c:idx val="0"/>
            <c:invertIfNegative val="1"/>
            <c:bubble3D val="0"/>
            <c:spPr>
              <a:solidFill>
                <a:srgbClr val="E8565A"/>
              </a:solidFill>
              <a:ln w="12700">
                <a:solidFill>
                  <a:srgbClr val="FFFFFF"/>
                </a:solidFill>
              </a:ln>
            </c:spPr>
            <c:extLst>
              <c:ext xmlns:c16="http://schemas.microsoft.com/office/drawing/2014/chart" uri="{C3380CC4-5D6E-409C-BE32-E72D297353CC}">
                <c16:uniqueId val="{00000001-2928-4E02-8945-AF5C00A07F55}"/>
              </c:ext>
            </c:extLst>
          </c:dPt>
          <c:cat>
            <c:multiLvlStrRef>
              <c:f>Sheet1!$A$2,Sheet1!$A$2,Sheet1!$A$2,Sheet1!$A$2,Sheet1!$A$2</c:f>
            </c:multiLvlStrRef>
          </c:cat>
          <c:val>
            <c:numRef>
              <c:f>Sheet1!$B$2</c:f>
              <c:numCache>
                <c:formatCode>General</c:formatCode>
                <c:ptCount val="1"/>
                <c:pt idx="0">
                  <c:v>1</c:v>
                </c:pt>
              </c:numCache>
            </c:numRef>
          </c:val>
          <c:extLst>
            <c:ext xmlns:c16="http://schemas.microsoft.com/office/drawing/2014/chart" uri="{C3380CC4-5D6E-409C-BE32-E72D297353CC}">
              <c16:uniqueId val="{00000002-2928-4E02-8945-AF5C00A07F55}"/>
            </c:ext>
          </c:extLst>
        </c:ser>
        <c:ser>
          <c:idx val="1"/>
          <c:order val="1"/>
          <c:tx>
            <c:strRef>
              <c:f>Sheet1!$C$1</c:f>
              <c:strCache>
                <c:ptCount val="1"/>
              </c:strCache>
            </c:strRef>
          </c:tx>
          <c:spPr>
            <a:ln w="25400">
              <a:solidFill>
                <a:srgbClr val="FFFFFF"/>
              </a:solidFill>
            </a:ln>
          </c:spPr>
          <c:invertIfNegative val="1"/>
          <c:dPt>
            <c:idx val="0"/>
            <c:invertIfNegative val="1"/>
            <c:bubble3D val="0"/>
            <c:spPr>
              <a:solidFill>
                <a:srgbClr val="F08C6B"/>
              </a:solidFill>
              <a:ln w="12700">
                <a:solidFill>
                  <a:srgbClr val="FFFFFF"/>
                </a:solidFill>
              </a:ln>
            </c:spPr>
            <c:extLst>
              <c:ext xmlns:c16="http://schemas.microsoft.com/office/drawing/2014/chart" uri="{C3380CC4-5D6E-409C-BE32-E72D297353CC}">
                <c16:uniqueId val="{00000004-2928-4E02-8945-AF5C00A07F55}"/>
              </c:ext>
            </c:extLst>
          </c:dPt>
          <c:cat>
            <c:multiLvlStrRef>
              <c:f>Sheet1!$A$2,Sheet1!$A$2,Sheet1!$A$2,Sheet1!$A$2,Sheet1!$A$2</c:f>
            </c:multiLvlStrRef>
          </c:cat>
          <c:val>
            <c:numRef>
              <c:f>Sheet1!$C$2</c:f>
              <c:numCache>
                <c:formatCode>General</c:formatCode>
                <c:ptCount val="1"/>
                <c:pt idx="0">
                  <c:v>4</c:v>
                </c:pt>
              </c:numCache>
            </c:numRef>
          </c:val>
          <c:extLst>
            <c:ext xmlns:c16="http://schemas.microsoft.com/office/drawing/2014/chart" uri="{C3380CC4-5D6E-409C-BE32-E72D297353CC}">
              <c16:uniqueId val="{00000005-2928-4E02-8945-AF5C00A07F55}"/>
            </c:ext>
          </c:extLst>
        </c:ser>
        <c:ser>
          <c:idx val="2"/>
          <c:order val="2"/>
          <c:tx>
            <c:strRef>
              <c:f>Sheet1!$D$1</c:f>
              <c:strCache>
                <c:ptCount val="1"/>
              </c:strCache>
            </c:strRef>
          </c:tx>
          <c:spPr>
            <a:ln w="25400">
              <a:solidFill>
                <a:srgbClr val="FFFFFF"/>
              </a:solidFill>
            </a:ln>
          </c:spPr>
          <c:invertIfNegative val="1"/>
          <c:dPt>
            <c:idx val="0"/>
            <c:invertIfNegative val="1"/>
            <c:bubble3D val="0"/>
            <c:spPr>
              <a:solidFill>
                <a:srgbClr val="FEEA8A"/>
              </a:solidFill>
              <a:ln w="12700">
                <a:solidFill>
                  <a:srgbClr val="FFFFFF"/>
                </a:solidFill>
              </a:ln>
            </c:spPr>
            <c:extLst>
              <c:ext xmlns:c16="http://schemas.microsoft.com/office/drawing/2014/chart" uri="{C3380CC4-5D6E-409C-BE32-E72D297353CC}">
                <c16:uniqueId val="{00000007-2928-4E02-8945-AF5C00A07F55}"/>
              </c:ext>
            </c:extLst>
          </c:dPt>
          <c:cat>
            <c:multiLvlStrRef>
              <c:f>Sheet1!$A$2,Sheet1!$A$2,Sheet1!$A$2,Sheet1!$A$2,Sheet1!$A$2</c:f>
            </c:multiLvlStrRef>
          </c:cat>
          <c:val>
            <c:numRef>
              <c:f>Sheet1!$D$2</c:f>
              <c:numCache>
                <c:formatCode>General</c:formatCode>
                <c:ptCount val="1"/>
                <c:pt idx="0">
                  <c:v>10</c:v>
                </c:pt>
              </c:numCache>
            </c:numRef>
          </c:val>
          <c:extLst>
            <c:ext xmlns:c16="http://schemas.microsoft.com/office/drawing/2014/chart" uri="{C3380CC4-5D6E-409C-BE32-E72D297353CC}">
              <c16:uniqueId val="{00000008-2928-4E02-8945-AF5C00A07F55}"/>
            </c:ext>
          </c:extLst>
        </c:ser>
        <c:ser>
          <c:idx val="3"/>
          <c:order val="3"/>
          <c:tx>
            <c:strRef>
              <c:f>Sheet1!$E$1</c:f>
              <c:strCache>
                <c:ptCount val="1"/>
              </c:strCache>
            </c:strRef>
          </c:tx>
          <c:spPr>
            <a:ln w="25400">
              <a:solidFill>
                <a:srgbClr val="FFFFFF"/>
              </a:solidFill>
            </a:ln>
          </c:spPr>
          <c:invertIfNegative val="1"/>
          <c:dPt>
            <c:idx val="0"/>
            <c:invertIfNegative val="1"/>
            <c:bubble3D val="0"/>
            <c:spPr>
              <a:solidFill>
                <a:srgbClr val="C3DC73"/>
              </a:solidFill>
              <a:ln w="12700">
                <a:solidFill>
                  <a:srgbClr val="FFFFFF"/>
                </a:solidFill>
              </a:ln>
            </c:spPr>
            <c:extLst>
              <c:ext xmlns:c16="http://schemas.microsoft.com/office/drawing/2014/chart" uri="{C3380CC4-5D6E-409C-BE32-E72D297353CC}">
                <c16:uniqueId val="{0000000A-2928-4E02-8945-AF5C00A07F55}"/>
              </c:ext>
            </c:extLst>
          </c:dPt>
          <c:cat>
            <c:multiLvlStrRef>
              <c:f>Sheet1!$A$2,Sheet1!$A$2,Sheet1!$A$2,Sheet1!$A$2,Sheet1!$A$2</c:f>
            </c:multiLvlStrRef>
          </c:cat>
          <c:val>
            <c:numRef>
              <c:f>Sheet1!$E$2</c:f>
              <c:numCache>
                <c:formatCode>General</c:formatCode>
                <c:ptCount val="1"/>
                <c:pt idx="0">
                  <c:v>22</c:v>
                </c:pt>
              </c:numCache>
            </c:numRef>
          </c:val>
          <c:extLst>
            <c:ext xmlns:c16="http://schemas.microsoft.com/office/drawing/2014/chart" uri="{C3380CC4-5D6E-409C-BE32-E72D297353CC}">
              <c16:uniqueId val="{0000000B-2928-4E02-8945-AF5C00A07F55}"/>
            </c:ext>
          </c:extLst>
        </c:ser>
        <c:ser>
          <c:idx val="4"/>
          <c:order val="4"/>
          <c:tx>
            <c:strRef>
              <c:f>Sheet1!$F$1</c:f>
              <c:strCache>
                <c:ptCount val="1"/>
              </c:strCache>
            </c:strRef>
          </c:tx>
          <c:spPr>
            <a:ln w="25400">
              <a:solidFill>
                <a:srgbClr val="FFFFFF"/>
              </a:solidFill>
            </a:ln>
          </c:spPr>
          <c:invertIfNegative val="1"/>
          <c:dPt>
            <c:idx val="0"/>
            <c:invertIfNegative val="1"/>
            <c:bubble3D val="0"/>
            <c:spPr>
              <a:solidFill>
                <a:srgbClr val="61C250"/>
              </a:solidFill>
              <a:ln w="12700">
                <a:solidFill>
                  <a:srgbClr val="FFFFFF"/>
                </a:solidFill>
              </a:ln>
            </c:spPr>
            <c:extLst>
              <c:ext xmlns:c16="http://schemas.microsoft.com/office/drawing/2014/chart" uri="{C3380CC4-5D6E-409C-BE32-E72D297353CC}">
                <c16:uniqueId val="{0000000D-2928-4E02-8945-AF5C00A07F55}"/>
              </c:ext>
            </c:extLst>
          </c:dPt>
          <c:cat>
            <c:multiLvlStrRef>
              <c:f>Sheet1!$A$2,Sheet1!$A$2,Sheet1!$A$2,Sheet1!$A$2,Sheet1!$A$2</c:f>
            </c:multiLvlStrRef>
          </c:cat>
          <c:val>
            <c:numRef>
              <c:f>Sheet1!$F$2</c:f>
              <c:numCache>
                <c:formatCode>General</c:formatCode>
                <c:ptCount val="1"/>
                <c:pt idx="0">
                  <c:v>62</c:v>
                </c:pt>
              </c:numCache>
            </c:numRef>
          </c:val>
          <c:extLst>
            <c:ext xmlns:c16="http://schemas.microsoft.com/office/drawing/2014/chart" uri="{C3380CC4-5D6E-409C-BE32-E72D297353CC}">
              <c16:uniqueId val="{0000000E-2928-4E02-8945-AF5C00A07F55}"/>
            </c:ext>
          </c:extLst>
        </c:ser>
        <c:dLbls>
          <c:showLegendKey val="0"/>
          <c:showVal val="0"/>
          <c:showCatName val="0"/>
          <c:showSerName val="0"/>
          <c:showPercent val="0"/>
          <c:showBubbleSize val="0"/>
        </c:dLbls>
        <c:gapWidth val="100"/>
        <c:overlap val="100"/>
        <c:axId val="67451136"/>
        <c:axId val="66437120"/>
      </c:barChart>
      <c:catAx>
        <c:axId val="67451136"/>
        <c:scaling>
          <c:orientation val="minMax"/>
        </c:scaling>
        <c:delete val="1"/>
        <c:axPos val="l"/>
        <c:numFmt formatCode="General" sourceLinked="1"/>
        <c:majorTickMark val="none"/>
        <c:minorTickMark val="none"/>
        <c:tickLblPos val="nextTo"/>
        <c:crossAx val="66437120"/>
        <c:crosses val="autoZero"/>
        <c:auto val="0"/>
        <c:lblAlgn val="ctr"/>
        <c:lblOffset val="100"/>
        <c:noMultiLvlLbl val="0"/>
      </c:catAx>
      <c:valAx>
        <c:axId val="66437120"/>
        <c:scaling>
          <c:orientation val="minMax"/>
          <c:max val="1"/>
          <c:min val="0"/>
        </c:scaling>
        <c:delete val="1"/>
        <c:axPos val="b"/>
        <c:numFmt formatCode="0%" sourceLinked="1"/>
        <c:majorTickMark val="none"/>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sz="600" b="1">
                <a:solidFill>
                  <a:srgbClr val="000000"/>
                </a:solidFill>
              </a:rPr>
              <a:t>1:4 2:4 3:19 4:36 5:37</a:t>
            </a:r>
          </a:p>
        </c:rich>
      </c:tx>
      <c:overlay val="1"/>
    </c:title>
    <c:autoTitleDeleted val="0"/>
    <c:plotArea>
      <c:layout/>
      <c:barChart>
        <c:barDir val="bar"/>
        <c:grouping val="percentStacked"/>
        <c:varyColors val="0"/>
        <c:ser>
          <c:idx val="0"/>
          <c:order val="0"/>
          <c:tx>
            <c:strRef>
              <c:f>Sheet1!$B$1</c:f>
              <c:strCache>
                <c:ptCount val="1"/>
              </c:strCache>
            </c:strRef>
          </c:tx>
          <c:spPr>
            <a:ln w="25400">
              <a:solidFill>
                <a:srgbClr val="FFFFFF"/>
              </a:solidFill>
            </a:ln>
          </c:spPr>
          <c:invertIfNegative val="1"/>
          <c:dPt>
            <c:idx val="0"/>
            <c:invertIfNegative val="1"/>
            <c:bubble3D val="0"/>
            <c:spPr>
              <a:solidFill>
                <a:srgbClr val="E8565A"/>
              </a:solidFill>
              <a:ln w="12700">
                <a:solidFill>
                  <a:srgbClr val="FFFFFF"/>
                </a:solidFill>
              </a:ln>
            </c:spPr>
            <c:extLst>
              <c:ext xmlns:c16="http://schemas.microsoft.com/office/drawing/2014/chart" uri="{C3380CC4-5D6E-409C-BE32-E72D297353CC}">
                <c16:uniqueId val="{00000001-47B3-4268-AA35-446EE1D8A30C}"/>
              </c:ext>
            </c:extLst>
          </c:dPt>
          <c:cat>
            <c:multiLvlStrRef>
              <c:f>Sheet1!$A$2,Sheet1!$A$2,Sheet1!$A$2,Sheet1!$A$2,Sheet1!$A$2</c:f>
            </c:multiLvlStrRef>
          </c:cat>
          <c:val>
            <c:numRef>
              <c:f>Sheet1!$B$2</c:f>
              <c:numCache>
                <c:formatCode>General</c:formatCode>
                <c:ptCount val="1"/>
                <c:pt idx="0">
                  <c:v>4</c:v>
                </c:pt>
              </c:numCache>
            </c:numRef>
          </c:val>
          <c:extLst>
            <c:ext xmlns:c16="http://schemas.microsoft.com/office/drawing/2014/chart" uri="{C3380CC4-5D6E-409C-BE32-E72D297353CC}">
              <c16:uniqueId val="{00000002-47B3-4268-AA35-446EE1D8A30C}"/>
            </c:ext>
          </c:extLst>
        </c:ser>
        <c:ser>
          <c:idx val="1"/>
          <c:order val="1"/>
          <c:tx>
            <c:strRef>
              <c:f>Sheet1!$C$1</c:f>
              <c:strCache>
                <c:ptCount val="1"/>
              </c:strCache>
            </c:strRef>
          </c:tx>
          <c:spPr>
            <a:ln w="25400">
              <a:solidFill>
                <a:srgbClr val="FFFFFF"/>
              </a:solidFill>
            </a:ln>
          </c:spPr>
          <c:invertIfNegative val="1"/>
          <c:dPt>
            <c:idx val="0"/>
            <c:invertIfNegative val="1"/>
            <c:bubble3D val="0"/>
            <c:spPr>
              <a:solidFill>
                <a:srgbClr val="F08C6B"/>
              </a:solidFill>
              <a:ln w="12700">
                <a:solidFill>
                  <a:srgbClr val="FFFFFF"/>
                </a:solidFill>
              </a:ln>
            </c:spPr>
            <c:extLst>
              <c:ext xmlns:c16="http://schemas.microsoft.com/office/drawing/2014/chart" uri="{C3380CC4-5D6E-409C-BE32-E72D297353CC}">
                <c16:uniqueId val="{00000004-47B3-4268-AA35-446EE1D8A30C}"/>
              </c:ext>
            </c:extLst>
          </c:dPt>
          <c:cat>
            <c:multiLvlStrRef>
              <c:f>Sheet1!$A$2,Sheet1!$A$2,Sheet1!$A$2,Sheet1!$A$2,Sheet1!$A$2</c:f>
            </c:multiLvlStrRef>
          </c:cat>
          <c:val>
            <c:numRef>
              <c:f>Sheet1!$C$2</c:f>
              <c:numCache>
                <c:formatCode>General</c:formatCode>
                <c:ptCount val="1"/>
                <c:pt idx="0">
                  <c:v>4</c:v>
                </c:pt>
              </c:numCache>
            </c:numRef>
          </c:val>
          <c:extLst>
            <c:ext xmlns:c16="http://schemas.microsoft.com/office/drawing/2014/chart" uri="{C3380CC4-5D6E-409C-BE32-E72D297353CC}">
              <c16:uniqueId val="{00000005-47B3-4268-AA35-446EE1D8A30C}"/>
            </c:ext>
          </c:extLst>
        </c:ser>
        <c:ser>
          <c:idx val="2"/>
          <c:order val="2"/>
          <c:tx>
            <c:strRef>
              <c:f>Sheet1!$D$1</c:f>
              <c:strCache>
                <c:ptCount val="1"/>
              </c:strCache>
            </c:strRef>
          </c:tx>
          <c:spPr>
            <a:ln w="25400">
              <a:solidFill>
                <a:srgbClr val="FFFFFF"/>
              </a:solidFill>
            </a:ln>
          </c:spPr>
          <c:invertIfNegative val="1"/>
          <c:dPt>
            <c:idx val="0"/>
            <c:invertIfNegative val="1"/>
            <c:bubble3D val="0"/>
            <c:spPr>
              <a:solidFill>
                <a:srgbClr val="FEEA8A"/>
              </a:solidFill>
              <a:ln w="12700">
                <a:solidFill>
                  <a:srgbClr val="FFFFFF"/>
                </a:solidFill>
              </a:ln>
            </c:spPr>
            <c:extLst>
              <c:ext xmlns:c16="http://schemas.microsoft.com/office/drawing/2014/chart" uri="{C3380CC4-5D6E-409C-BE32-E72D297353CC}">
                <c16:uniqueId val="{00000007-47B3-4268-AA35-446EE1D8A30C}"/>
              </c:ext>
            </c:extLst>
          </c:dPt>
          <c:cat>
            <c:multiLvlStrRef>
              <c:f>Sheet1!$A$2,Sheet1!$A$2,Sheet1!$A$2,Sheet1!$A$2,Sheet1!$A$2</c:f>
            </c:multiLvlStrRef>
          </c:cat>
          <c:val>
            <c:numRef>
              <c:f>Sheet1!$D$2</c:f>
              <c:numCache>
                <c:formatCode>General</c:formatCode>
                <c:ptCount val="1"/>
                <c:pt idx="0">
                  <c:v>19</c:v>
                </c:pt>
              </c:numCache>
            </c:numRef>
          </c:val>
          <c:extLst>
            <c:ext xmlns:c16="http://schemas.microsoft.com/office/drawing/2014/chart" uri="{C3380CC4-5D6E-409C-BE32-E72D297353CC}">
              <c16:uniqueId val="{00000008-47B3-4268-AA35-446EE1D8A30C}"/>
            </c:ext>
          </c:extLst>
        </c:ser>
        <c:ser>
          <c:idx val="3"/>
          <c:order val="3"/>
          <c:tx>
            <c:strRef>
              <c:f>Sheet1!$E$1</c:f>
              <c:strCache>
                <c:ptCount val="1"/>
              </c:strCache>
            </c:strRef>
          </c:tx>
          <c:spPr>
            <a:ln w="25400">
              <a:solidFill>
                <a:srgbClr val="FFFFFF"/>
              </a:solidFill>
            </a:ln>
          </c:spPr>
          <c:invertIfNegative val="1"/>
          <c:dPt>
            <c:idx val="0"/>
            <c:invertIfNegative val="1"/>
            <c:bubble3D val="0"/>
            <c:spPr>
              <a:solidFill>
                <a:srgbClr val="C3DC73"/>
              </a:solidFill>
              <a:ln w="12700">
                <a:solidFill>
                  <a:srgbClr val="FFFFFF"/>
                </a:solidFill>
              </a:ln>
            </c:spPr>
            <c:extLst>
              <c:ext xmlns:c16="http://schemas.microsoft.com/office/drawing/2014/chart" uri="{C3380CC4-5D6E-409C-BE32-E72D297353CC}">
                <c16:uniqueId val="{0000000A-47B3-4268-AA35-446EE1D8A30C}"/>
              </c:ext>
            </c:extLst>
          </c:dPt>
          <c:cat>
            <c:multiLvlStrRef>
              <c:f>Sheet1!$A$2,Sheet1!$A$2,Sheet1!$A$2,Sheet1!$A$2,Sheet1!$A$2</c:f>
            </c:multiLvlStrRef>
          </c:cat>
          <c:val>
            <c:numRef>
              <c:f>Sheet1!$E$2</c:f>
              <c:numCache>
                <c:formatCode>General</c:formatCode>
                <c:ptCount val="1"/>
                <c:pt idx="0">
                  <c:v>36</c:v>
                </c:pt>
              </c:numCache>
            </c:numRef>
          </c:val>
          <c:extLst>
            <c:ext xmlns:c16="http://schemas.microsoft.com/office/drawing/2014/chart" uri="{C3380CC4-5D6E-409C-BE32-E72D297353CC}">
              <c16:uniqueId val="{0000000B-47B3-4268-AA35-446EE1D8A30C}"/>
            </c:ext>
          </c:extLst>
        </c:ser>
        <c:ser>
          <c:idx val="4"/>
          <c:order val="4"/>
          <c:tx>
            <c:strRef>
              <c:f>Sheet1!$F$1</c:f>
              <c:strCache>
                <c:ptCount val="1"/>
              </c:strCache>
            </c:strRef>
          </c:tx>
          <c:spPr>
            <a:ln w="25400">
              <a:solidFill>
                <a:srgbClr val="FFFFFF"/>
              </a:solidFill>
            </a:ln>
          </c:spPr>
          <c:invertIfNegative val="1"/>
          <c:dPt>
            <c:idx val="0"/>
            <c:invertIfNegative val="1"/>
            <c:bubble3D val="0"/>
            <c:spPr>
              <a:solidFill>
                <a:srgbClr val="61C250"/>
              </a:solidFill>
              <a:ln w="12700">
                <a:solidFill>
                  <a:srgbClr val="FFFFFF"/>
                </a:solidFill>
              </a:ln>
            </c:spPr>
            <c:extLst>
              <c:ext xmlns:c16="http://schemas.microsoft.com/office/drawing/2014/chart" uri="{C3380CC4-5D6E-409C-BE32-E72D297353CC}">
                <c16:uniqueId val="{0000000D-47B3-4268-AA35-446EE1D8A30C}"/>
              </c:ext>
            </c:extLst>
          </c:dPt>
          <c:cat>
            <c:multiLvlStrRef>
              <c:f>Sheet1!$A$2,Sheet1!$A$2,Sheet1!$A$2,Sheet1!$A$2,Sheet1!$A$2</c:f>
            </c:multiLvlStrRef>
          </c:cat>
          <c:val>
            <c:numRef>
              <c:f>Sheet1!$F$2</c:f>
              <c:numCache>
                <c:formatCode>General</c:formatCode>
                <c:ptCount val="1"/>
                <c:pt idx="0">
                  <c:v>37</c:v>
                </c:pt>
              </c:numCache>
            </c:numRef>
          </c:val>
          <c:extLst>
            <c:ext xmlns:c16="http://schemas.microsoft.com/office/drawing/2014/chart" uri="{C3380CC4-5D6E-409C-BE32-E72D297353CC}">
              <c16:uniqueId val="{0000000E-47B3-4268-AA35-446EE1D8A30C}"/>
            </c:ext>
          </c:extLst>
        </c:ser>
        <c:dLbls>
          <c:showLegendKey val="0"/>
          <c:showVal val="0"/>
          <c:showCatName val="0"/>
          <c:showSerName val="0"/>
          <c:showPercent val="0"/>
          <c:showBubbleSize val="0"/>
        </c:dLbls>
        <c:gapWidth val="100"/>
        <c:overlap val="100"/>
        <c:axId val="67451136"/>
        <c:axId val="66437120"/>
      </c:barChart>
      <c:catAx>
        <c:axId val="67451136"/>
        <c:scaling>
          <c:orientation val="minMax"/>
        </c:scaling>
        <c:delete val="1"/>
        <c:axPos val="l"/>
        <c:numFmt formatCode="General" sourceLinked="1"/>
        <c:majorTickMark val="none"/>
        <c:minorTickMark val="none"/>
        <c:tickLblPos val="nextTo"/>
        <c:crossAx val="66437120"/>
        <c:crosses val="autoZero"/>
        <c:auto val="0"/>
        <c:lblAlgn val="ctr"/>
        <c:lblOffset val="100"/>
        <c:noMultiLvlLbl val="0"/>
      </c:catAx>
      <c:valAx>
        <c:axId val="66437120"/>
        <c:scaling>
          <c:orientation val="minMax"/>
          <c:max val="1"/>
          <c:min val="0"/>
        </c:scaling>
        <c:delete val="1"/>
        <c:axPos val="b"/>
        <c:numFmt formatCode="0%" sourceLinked="1"/>
        <c:majorTickMark val="none"/>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Column02</c:v>
                </c:pt>
              </c:strCache>
            </c:strRef>
          </c:tx>
          <c:dPt>
            <c:idx val="0"/>
            <c:bubble3D val="0"/>
            <c:spPr>
              <a:solidFill>
                <a:srgbClr val="C3DC73"/>
              </a:solidFill>
              <a:ln w="12700">
                <a:solidFill>
                  <a:srgbClr val="FFFFFF"/>
                </a:solidFill>
              </a:ln>
            </c:spPr>
            <c:extLst>
              <c:ext xmlns:c16="http://schemas.microsoft.com/office/drawing/2014/chart" uri="{C3380CC4-5D6E-409C-BE32-E72D297353CC}">
                <c16:uniqueId val="{00000001-D968-45A9-8393-CC92C0005738}"/>
              </c:ext>
            </c:extLst>
          </c:dPt>
          <c:dPt>
            <c:idx val="1"/>
            <c:bubble3D val="0"/>
            <c:spPr>
              <a:solidFill>
                <a:srgbClr val="BBBBBB"/>
              </a:solidFill>
              <a:ln w="12700">
                <a:solidFill>
                  <a:srgbClr val="FFFFFF"/>
                </a:solidFill>
              </a:ln>
            </c:spPr>
            <c:extLst>
              <c:ext xmlns:c16="http://schemas.microsoft.com/office/drawing/2014/chart" uri="{C3380CC4-5D6E-409C-BE32-E72D297353CC}">
                <c16:uniqueId val="{00000003-D968-45A9-8393-CC92C0005738}"/>
              </c:ext>
            </c:extLst>
          </c:dPt>
          <c:dPt>
            <c:idx val="2"/>
            <c:bubble3D val="0"/>
            <c:spPr>
              <a:noFill/>
            </c:spPr>
            <c:extLst>
              <c:ext xmlns:c16="http://schemas.microsoft.com/office/drawing/2014/chart" uri="{C3380CC4-5D6E-409C-BE32-E72D297353CC}">
                <c16:uniqueId val="{00000005-D968-45A9-8393-CC92C0005738}"/>
              </c:ext>
            </c:extLst>
          </c:dPt>
          <c:cat>
            <c:multiLvlStrRef>
              <c:f>Sheet1!$A$2:$A$4</c:f>
            </c:multiLvlStrRef>
          </c:cat>
          <c:val>
            <c:numRef>
              <c:f>Sheet1!$B$2:$B$4</c:f>
              <c:numCache>
                <c:formatCode>General</c:formatCode>
                <c:ptCount val="3"/>
                <c:pt idx="0">
                  <c:v>5.4180000000000001</c:v>
                </c:pt>
                <c:pt idx="1">
                  <c:v>1.5820000000000001</c:v>
                </c:pt>
                <c:pt idx="2">
                  <c:v>3</c:v>
                </c:pt>
              </c:numCache>
            </c:numRef>
          </c:val>
          <c:extLst>
            <c:ext xmlns:c16="http://schemas.microsoft.com/office/drawing/2014/chart" uri="{C3380CC4-5D6E-409C-BE32-E72D297353CC}">
              <c16:uniqueId val="{00000006-D968-45A9-8393-CC92C0005738}"/>
            </c:ext>
          </c:extLst>
        </c:ser>
        <c:dLbls>
          <c:showLegendKey val="0"/>
          <c:showVal val="0"/>
          <c:showCatName val="0"/>
          <c:showSerName val="0"/>
          <c:showPercent val="0"/>
          <c:showBubbleSize val="0"/>
          <c:showLeaderLines val="0"/>
        </c:dLbls>
        <c:firstSliceAng val="233"/>
        <c:holeSize val="80"/>
      </c:doughnutChart>
    </c:plotArea>
    <c:plotVisOnly val="1"/>
    <c:dispBlanksAs val="zero"/>
    <c:showDLblsOverMax val="1"/>
  </c:chart>
  <c:txPr>
    <a:bodyPr/>
    <a:lstStyle/>
    <a:p>
      <a:pPr>
        <a:defRPr sz="1800" smtId="4294967295"/>
      </a:pPr>
      <a:endParaRPr lang="en-U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600" b="1">
                <a:solidFill>
                  <a:srgbClr val="000000"/>
                </a:solidFill>
              </a:rPr>
              <a:t>1:6 2:9 3:13 4:42 5:30</a:t>
            </a:r>
          </a:p>
        </c:rich>
      </c:tx>
      <c:overlay val="1"/>
    </c:title>
    <c:autoTitleDeleted val="0"/>
    <c:plotArea>
      <c:layout/>
      <c:barChart>
        <c:barDir val="bar"/>
        <c:grouping val="percentStacked"/>
        <c:varyColors val="0"/>
        <c:ser>
          <c:idx val="0"/>
          <c:order val="0"/>
          <c:tx>
            <c:strRef>
              <c:f>Sheet1!$B$1</c:f>
              <c:strCache>
                <c:ptCount val="1"/>
              </c:strCache>
            </c:strRef>
          </c:tx>
          <c:spPr>
            <a:ln w="25400">
              <a:solidFill>
                <a:srgbClr val="FFFFFF"/>
              </a:solidFill>
            </a:ln>
          </c:spPr>
          <c:invertIfNegative val="1"/>
          <c:dPt>
            <c:idx val="0"/>
            <c:invertIfNegative val="1"/>
            <c:bubble3D val="0"/>
            <c:spPr>
              <a:solidFill>
                <a:srgbClr val="E8565A"/>
              </a:solidFill>
              <a:ln w="12700">
                <a:solidFill>
                  <a:srgbClr val="FFFFFF"/>
                </a:solidFill>
              </a:ln>
            </c:spPr>
            <c:extLst>
              <c:ext xmlns:c16="http://schemas.microsoft.com/office/drawing/2014/chart" uri="{C3380CC4-5D6E-409C-BE32-E72D297353CC}">
                <c16:uniqueId val="{00000001-F9A5-4A2A-A8F9-1DADEF3975C0}"/>
              </c:ext>
            </c:extLst>
          </c:dPt>
          <c:cat>
            <c:multiLvlStrRef>
              <c:f>Sheet1!$A$2,Sheet1!$A$2,Sheet1!$A$2,Sheet1!$A$2,Sheet1!$A$2</c:f>
            </c:multiLvlStrRef>
          </c:cat>
          <c:val>
            <c:numRef>
              <c:f>Sheet1!$B$2</c:f>
              <c:numCache>
                <c:formatCode>General</c:formatCode>
                <c:ptCount val="1"/>
                <c:pt idx="0">
                  <c:v>6</c:v>
                </c:pt>
              </c:numCache>
            </c:numRef>
          </c:val>
          <c:extLst>
            <c:ext xmlns:c16="http://schemas.microsoft.com/office/drawing/2014/chart" uri="{C3380CC4-5D6E-409C-BE32-E72D297353CC}">
              <c16:uniqueId val="{00000002-F9A5-4A2A-A8F9-1DADEF3975C0}"/>
            </c:ext>
          </c:extLst>
        </c:ser>
        <c:ser>
          <c:idx val="1"/>
          <c:order val="1"/>
          <c:tx>
            <c:strRef>
              <c:f>Sheet1!$C$1</c:f>
              <c:strCache>
                <c:ptCount val="1"/>
              </c:strCache>
            </c:strRef>
          </c:tx>
          <c:spPr>
            <a:ln w="25400">
              <a:solidFill>
                <a:srgbClr val="FFFFFF"/>
              </a:solidFill>
            </a:ln>
          </c:spPr>
          <c:invertIfNegative val="1"/>
          <c:dPt>
            <c:idx val="0"/>
            <c:invertIfNegative val="1"/>
            <c:bubble3D val="0"/>
            <c:spPr>
              <a:solidFill>
                <a:srgbClr val="F08C6B"/>
              </a:solidFill>
              <a:ln w="12700">
                <a:solidFill>
                  <a:srgbClr val="FFFFFF"/>
                </a:solidFill>
              </a:ln>
            </c:spPr>
            <c:extLst>
              <c:ext xmlns:c16="http://schemas.microsoft.com/office/drawing/2014/chart" uri="{C3380CC4-5D6E-409C-BE32-E72D297353CC}">
                <c16:uniqueId val="{00000004-F9A5-4A2A-A8F9-1DADEF3975C0}"/>
              </c:ext>
            </c:extLst>
          </c:dPt>
          <c:cat>
            <c:multiLvlStrRef>
              <c:f>Sheet1!$A$2,Sheet1!$A$2,Sheet1!$A$2,Sheet1!$A$2,Sheet1!$A$2</c:f>
            </c:multiLvlStrRef>
          </c:cat>
          <c:val>
            <c:numRef>
              <c:f>Sheet1!$C$2</c:f>
              <c:numCache>
                <c:formatCode>General</c:formatCode>
                <c:ptCount val="1"/>
                <c:pt idx="0">
                  <c:v>9</c:v>
                </c:pt>
              </c:numCache>
            </c:numRef>
          </c:val>
          <c:extLst>
            <c:ext xmlns:c16="http://schemas.microsoft.com/office/drawing/2014/chart" uri="{C3380CC4-5D6E-409C-BE32-E72D297353CC}">
              <c16:uniqueId val="{00000005-F9A5-4A2A-A8F9-1DADEF3975C0}"/>
            </c:ext>
          </c:extLst>
        </c:ser>
        <c:ser>
          <c:idx val="2"/>
          <c:order val="2"/>
          <c:tx>
            <c:strRef>
              <c:f>Sheet1!$D$1</c:f>
              <c:strCache>
                <c:ptCount val="1"/>
              </c:strCache>
            </c:strRef>
          </c:tx>
          <c:spPr>
            <a:ln w="25400">
              <a:solidFill>
                <a:srgbClr val="FFFFFF"/>
              </a:solidFill>
            </a:ln>
          </c:spPr>
          <c:invertIfNegative val="1"/>
          <c:dPt>
            <c:idx val="0"/>
            <c:invertIfNegative val="1"/>
            <c:bubble3D val="0"/>
            <c:spPr>
              <a:solidFill>
                <a:srgbClr val="FEEA8A"/>
              </a:solidFill>
              <a:ln w="12700">
                <a:solidFill>
                  <a:srgbClr val="FFFFFF"/>
                </a:solidFill>
              </a:ln>
            </c:spPr>
            <c:extLst>
              <c:ext xmlns:c16="http://schemas.microsoft.com/office/drawing/2014/chart" uri="{C3380CC4-5D6E-409C-BE32-E72D297353CC}">
                <c16:uniqueId val="{00000007-F9A5-4A2A-A8F9-1DADEF3975C0}"/>
              </c:ext>
            </c:extLst>
          </c:dPt>
          <c:cat>
            <c:multiLvlStrRef>
              <c:f>Sheet1!$A$2,Sheet1!$A$2,Sheet1!$A$2,Sheet1!$A$2,Sheet1!$A$2</c:f>
            </c:multiLvlStrRef>
          </c:cat>
          <c:val>
            <c:numRef>
              <c:f>Sheet1!$D$2</c:f>
              <c:numCache>
                <c:formatCode>General</c:formatCode>
                <c:ptCount val="1"/>
                <c:pt idx="0">
                  <c:v>13</c:v>
                </c:pt>
              </c:numCache>
            </c:numRef>
          </c:val>
          <c:extLst>
            <c:ext xmlns:c16="http://schemas.microsoft.com/office/drawing/2014/chart" uri="{C3380CC4-5D6E-409C-BE32-E72D297353CC}">
              <c16:uniqueId val="{00000008-F9A5-4A2A-A8F9-1DADEF3975C0}"/>
            </c:ext>
          </c:extLst>
        </c:ser>
        <c:ser>
          <c:idx val="3"/>
          <c:order val="3"/>
          <c:tx>
            <c:strRef>
              <c:f>Sheet1!$E$1</c:f>
              <c:strCache>
                <c:ptCount val="1"/>
              </c:strCache>
            </c:strRef>
          </c:tx>
          <c:spPr>
            <a:ln w="25400">
              <a:solidFill>
                <a:srgbClr val="FFFFFF"/>
              </a:solidFill>
            </a:ln>
          </c:spPr>
          <c:invertIfNegative val="1"/>
          <c:dPt>
            <c:idx val="0"/>
            <c:invertIfNegative val="1"/>
            <c:bubble3D val="0"/>
            <c:spPr>
              <a:solidFill>
                <a:srgbClr val="C3DC73"/>
              </a:solidFill>
              <a:ln w="12700">
                <a:solidFill>
                  <a:srgbClr val="FFFFFF"/>
                </a:solidFill>
              </a:ln>
            </c:spPr>
            <c:extLst>
              <c:ext xmlns:c16="http://schemas.microsoft.com/office/drawing/2014/chart" uri="{C3380CC4-5D6E-409C-BE32-E72D297353CC}">
                <c16:uniqueId val="{0000000A-F9A5-4A2A-A8F9-1DADEF3975C0}"/>
              </c:ext>
            </c:extLst>
          </c:dPt>
          <c:cat>
            <c:multiLvlStrRef>
              <c:f>Sheet1!$A$2,Sheet1!$A$2,Sheet1!$A$2,Sheet1!$A$2,Sheet1!$A$2</c:f>
            </c:multiLvlStrRef>
          </c:cat>
          <c:val>
            <c:numRef>
              <c:f>Sheet1!$E$2</c:f>
              <c:numCache>
                <c:formatCode>General</c:formatCode>
                <c:ptCount val="1"/>
                <c:pt idx="0">
                  <c:v>42</c:v>
                </c:pt>
              </c:numCache>
            </c:numRef>
          </c:val>
          <c:extLst>
            <c:ext xmlns:c16="http://schemas.microsoft.com/office/drawing/2014/chart" uri="{C3380CC4-5D6E-409C-BE32-E72D297353CC}">
              <c16:uniqueId val="{0000000B-F9A5-4A2A-A8F9-1DADEF3975C0}"/>
            </c:ext>
          </c:extLst>
        </c:ser>
        <c:ser>
          <c:idx val="4"/>
          <c:order val="4"/>
          <c:tx>
            <c:strRef>
              <c:f>Sheet1!$F$1</c:f>
              <c:strCache>
                <c:ptCount val="1"/>
              </c:strCache>
            </c:strRef>
          </c:tx>
          <c:spPr>
            <a:ln w="25400">
              <a:solidFill>
                <a:srgbClr val="FFFFFF"/>
              </a:solidFill>
            </a:ln>
          </c:spPr>
          <c:invertIfNegative val="1"/>
          <c:dPt>
            <c:idx val="0"/>
            <c:invertIfNegative val="1"/>
            <c:bubble3D val="0"/>
            <c:spPr>
              <a:solidFill>
                <a:srgbClr val="61C250"/>
              </a:solidFill>
              <a:ln w="12700">
                <a:solidFill>
                  <a:srgbClr val="FFFFFF"/>
                </a:solidFill>
              </a:ln>
            </c:spPr>
            <c:extLst>
              <c:ext xmlns:c16="http://schemas.microsoft.com/office/drawing/2014/chart" uri="{C3380CC4-5D6E-409C-BE32-E72D297353CC}">
                <c16:uniqueId val="{0000000D-F9A5-4A2A-A8F9-1DADEF3975C0}"/>
              </c:ext>
            </c:extLst>
          </c:dPt>
          <c:cat>
            <c:multiLvlStrRef>
              <c:f>Sheet1!$A$2,Sheet1!$A$2,Sheet1!$A$2,Sheet1!$A$2,Sheet1!$A$2</c:f>
            </c:multiLvlStrRef>
          </c:cat>
          <c:val>
            <c:numRef>
              <c:f>Sheet1!$F$2</c:f>
              <c:numCache>
                <c:formatCode>General</c:formatCode>
                <c:ptCount val="1"/>
                <c:pt idx="0">
                  <c:v>30</c:v>
                </c:pt>
              </c:numCache>
            </c:numRef>
          </c:val>
          <c:extLst>
            <c:ext xmlns:c16="http://schemas.microsoft.com/office/drawing/2014/chart" uri="{C3380CC4-5D6E-409C-BE32-E72D297353CC}">
              <c16:uniqueId val="{0000000E-F9A5-4A2A-A8F9-1DADEF3975C0}"/>
            </c:ext>
          </c:extLst>
        </c:ser>
        <c:dLbls>
          <c:showLegendKey val="0"/>
          <c:showVal val="0"/>
          <c:showCatName val="0"/>
          <c:showSerName val="0"/>
          <c:showPercent val="0"/>
          <c:showBubbleSize val="0"/>
        </c:dLbls>
        <c:gapWidth val="100"/>
        <c:overlap val="100"/>
        <c:axId val="67451136"/>
        <c:axId val="66437120"/>
      </c:barChart>
      <c:catAx>
        <c:axId val="67451136"/>
        <c:scaling>
          <c:orientation val="minMax"/>
        </c:scaling>
        <c:delete val="1"/>
        <c:axPos val="l"/>
        <c:numFmt formatCode="General" sourceLinked="1"/>
        <c:majorTickMark val="none"/>
        <c:minorTickMark val="none"/>
        <c:tickLblPos val="nextTo"/>
        <c:crossAx val="66437120"/>
        <c:crosses val="autoZero"/>
        <c:auto val="0"/>
        <c:lblAlgn val="ctr"/>
        <c:lblOffset val="100"/>
        <c:noMultiLvlLbl val="0"/>
      </c:catAx>
      <c:valAx>
        <c:axId val="66437120"/>
        <c:scaling>
          <c:orientation val="minMax"/>
          <c:max val="1"/>
          <c:min val="0"/>
        </c:scaling>
        <c:delete val="1"/>
        <c:axPos val="b"/>
        <c:numFmt formatCode="0%" sourceLinked="1"/>
        <c:majorTickMark val="none"/>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600" b="1">
                <a:solidFill>
                  <a:srgbClr val="000000"/>
                </a:solidFill>
              </a:rPr>
              <a:t>1:0 2:5 3:8 4:37 5:49</a:t>
            </a:r>
          </a:p>
        </c:rich>
      </c:tx>
      <c:overlay val="1"/>
    </c:title>
    <c:autoTitleDeleted val="0"/>
    <c:plotArea>
      <c:layout/>
      <c:barChart>
        <c:barDir val="bar"/>
        <c:grouping val="percentStacked"/>
        <c:varyColors val="0"/>
        <c:ser>
          <c:idx val="0"/>
          <c:order val="0"/>
          <c:tx>
            <c:strRef>
              <c:f>Sheet1!$B$1</c:f>
              <c:strCache>
                <c:ptCount val="1"/>
              </c:strCache>
            </c:strRef>
          </c:tx>
          <c:spPr>
            <a:ln w="25400">
              <a:solidFill>
                <a:srgbClr val="FFFFFF"/>
              </a:solidFill>
            </a:ln>
          </c:spPr>
          <c:invertIfNegative val="1"/>
          <c:dPt>
            <c:idx val="0"/>
            <c:invertIfNegative val="1"/>
            <c:bubble3D val="0"/>
            <c:spPr>
              <a:solidFill>
                <a:srgbClr val="E8565A"/>
              </a:solidFill>
              <a:ln w="12700">
                <a:solidFill>
                  <a:srgbClr val="FFFFFF"/>
                </a:solidFill>
              </a:ln>
            </c:spPr>
            <c:extLst>
              <c:ext xmlns:c16="http://schemas.microsoft.com/office/drawing/2014/chart" uri="{C3380CC4-5D6E-409C-BE32-E72D297353CC}">
                <c16:uniqueId val="{00000001-96FF-4F1D-ABC7-3B90C9D2F216}"/>
              </c:ext>
            </c:extLst>
          </c:dPt>
          <c:cat>
            <c:multiLvlStrRef>
              <c:f>Sheet1!$A$2,Sheet1!$A$2,Sheet1!$A$2,Sheet1!$A$2,Sheet1!$A$2</c:f>
            </c:multiLvlStrRef>
          </c:cat>
          <c:val>
            <c:numRef>
              <c:f>Sheet1!$B$2</c:f>
              <c:numCache>
                <c:formatCode>General</c:formatCode>
                <c:ptCount val="1"/>
                <c:pt idx="0">
                  <c:v>0</c:v>
                </c:pt>
              </c:numCache>
            </c:numRef>
          </c:val>
          <c:extLst>
            <c:ext xmlns:c16="http://schemas.microsoft.com/office/drawing/2014/chart" uri="{C3380CC4-5D6E-409C-BE32-E72D297353CC}">
              <c16:uniqueId val="{00000002-96FF-4F1D-ABC7-3B90C9D2F216}"/>
            </c:ext>
          </c:extLst>
        </c:ser>
        <c:ser>
          <c:idx val="1"/>
          <c:order val="1"/>
          <c:tx>
            <c:strRef>
              <c:f>Sheet1!$C$1</c:f>
              <c:strCache>
                <c:ptCount val="1"/>
              </c:strCache>
            </c:strRef>
          </c:tx>
          <c:spPr>
            <a:ln w="25400">
              <a:solidFill>
                <a:srgbClr val="FFFFFF"/>
              </a:solidFill>
            </a:ln>
          </c:spPr>
          <c:invertIfNegative val="1"/>
          <c:dPt>
            <c:idx val="0"/>
            <c:invertIfNegative val="1"/>
            <c:bubble3D val="0"/>
            <c:spPr>
              <a:solidFill>
                <a:srgbClr val="F08C6B"/>
              </a:solidFill>
              <a:ln w="12700">
                <a:solidFill>
                  <a:srgbClr val="FFFFFF"/>
                </a:solidFill>
              </a:ln>
            </c:spPr>
            <c:extLst>
              <c:ext xmlns:c16="http://schemas.microsoft.com/office/drawing/2014/chart" uri="{C3380CC4-5D6E-409C-BE32-E72D297353CC}">
                <c16:uniqueId val="{00000004-96FF-4F1D-ABC7-3B90C9D2F216}"/>
              </c:ext>
            </c:extLst>
          </c:dPt>
          <c:cat>
            <c:multiLvlStrRef>
              <c:f>Sheet1!$A$2,Sheet1!$A$2,Sheet1!$A$2,Sheet1!$A$2,Sheet1!$A$2</c:f>
            </c:multiLvlStrRef>
          </c:cat>
          <c:val>
            <c:numRef>
              <c:f>Sheet1!$C$2</c:f>
              <c:numCache>
                <c:formatCode>General</c:formatCode>
                <c:ptCount val="1"/>
                <c:pt idx="0">
                  <c:v>5</c:v>
                </c:pt>
              </c:numCache>
            </c:numRef>
          </c:val>
          <c:extLst>
            <c:ext xmlns:c16="http://schemas.microsoft.com/office/drawing/2014/chart" uri="{C3380CC4-5D6E-409C-BE32-E72D297353CC}">
              <c16:uniqueId val="{00000005-96FF-4F1D-ABC7-3B90C9D2F216}"/>
            </c:ext>
          </c:extLst>
        </c:ser>
        <c:ser>
          <c:idx val="2"/>
          <c:order val="2"/>
          <c:tx>
            <c:strRef>
              <c:f>Sheet1!$D$1</c:f>
              <c:strCache>
                <c:ptCount val="1"/>
              </c:strCache>
            </c:strRef>
          </c:tx>
          <c:spPr>
            <a:ln w="25400">
              <a:solidFill>
                <a:srgbClr val="FFFFFF"/>
              </a:solidFill>
            </a:ln>
          </c:spPr>
          <c:invertIfNegative val="1"/>
          <c:dPt>
            <c:idx val="0"/>
            <c:invertIfNegative val="1"/>
            <c:bubble3D val="0"/>
            <c:spPr>
              <a:solidFill>
                <a:srgbClr val="FEEA8A"/>
              </a:solidFill>
              <a:ln w="12700">
                <a:solidFill>
                  <a:srgbClr val="FFFFFF"/>
                </a:solidFill>
              </a:ln>
            </c:spPr>
            <c:extLst>
              <c:ext xmlns:c16="http://schemas.microsoft.com/office/drawing/2014/chart" uri="{C3380CC4-5D6E-409C-BE32-E72D297353CC}">
                <c16:uniqueId val="{00000007-96FF-4F1D-ABC7-3B90C9D2F216}"/>
              </c:ext>
            </c:extLst>
          </c:dPt>
          <c:cat>
            <c:multiLvlStrRef>
              <c:f>Sheet1!$A$2,Sheet1!$A$2,Sheet1!$A$2,Sheet1!$A$2,Sheet1!$A$2</c:f>
            </c:multiLvlStrRef>
          </c:cat>
          <c:val>
            <c:numRef>
              <c:f>Sheet1!$D$2</c:f>
              <c:numCache>
                <c:formatCode>General</c:formatCode>
                <c:ptCount val="1"/>
                <c:pt idx="0">
                  <c:v>8</c:v>
                </c:pt>
              </c:numCache>
            </c:numRef>
          </c:val>
          <c:extLst>
            <c:ext xmlns:c16="http://schemas.microsoft.com/office/drawing/2014/chart" uri="{C3380CC4-5D6E-409C-BE32-E72D297353CC}">
              <c16:uniqueId val="{00000008-96FF-4F1D-ABC7-3B90C9D2F216}"/>
            </c:ext>
          </c:extLst>
        </c:ser>
        <c:ser>
          <c:idx val="3"/>
          <c:order val="3"/>
          <c:tx>
            <c:strRef>
              <c:f>Sheet1!$E$1</c:f>
              <c:strCache>
                <c:ptCount val="1"/>
              </c:strCache>
            </c:strRef>
          </c:tx>
          <c:spPr>
            <a:ln w="25400">
              <a:solidFill>
                <a:srgbClr val="FFFFFF"/>
              </a:solidFill>
            </a:ln>
          </c:spPr>
          <c:invertIfNegative val="1"/>
          <c:dPt>
            <c:idx val="0"/>
            <c:invertIfNegative val="1"/>
            <c:bubble3D val="0"/>
            <c:spPr>
              <a:solidFill>
                <a:srgbClr val="C3DC73"/>
              </a:solidFill>
              <a:ln w="12700">
                <a:solidFill>
                  <a:srgbClr val="FFFFFF"/>
                </a:solidFill>
              </a:ln>
            </c:spPr>
            <c:extLst>
              <c:ext xmlns:c16="http://schemas.microsoft.com/office/drawing/2014/chart" uri="{C3380CC4-5D6E-409C-BE32-E72D297353CC}">
                <c16:uniqueId val="{0000000A-96FF-4F1D-ABC7-3B90C9D2F216}"/>
              </c:ext>
            </c:extLst>
          </c:dPt>
          <c:cat>
            <c:multiLvlStrRef>
              <c:f>Sheet1!$A$2,Sheet1!$A$2,Sheet1!$A$2,Sheet1!$A$2,Sheet1!$A$2</c:f>
            </c:multiLvlStrRef>
          </c:cat>
          <c:val>
            <c:numRef>
              <c:f>Sheet1!$E$2</c:f>
              <c:numCache>
                <c:formatCode>General</c:formatCode>
                <c:ptCount val="1"/>
                <c:pt idx="0">
                  <c:v>37</c:v>
                </c:pt>
              </c:numCache>
            </c:numRef>
          </c:val>
          <c:extLst>
            <c:ext xmlns:c16="http://schemas.microsoft.com/office/drawing/2014/chart" uri="{C3380CC4-5D6E-409C-BE32-E72D297353CC}">
              <c16:uniqueId val="{0000000B-96FF-4F1D-ABC7-3B90C9D2F216}"/>
            </c:ext>
          </c:extLst>
        </c:ser>
        <c:ser>
          <c:idx val="4"/>
          <c:order val="4"/>
          <c:tx>
            <c:strRef>
              <c:f>Sheet1!$F$1</c:f>
              <c:strCache>
                <c:ptCount val="1"/>
              </c:strCache>
            </c:strRef>
          </c:tx>
          <c:spPr>
            <a:ln w="25400">
              <a:solidFill>
                <a:srgbClr val="FFFFFF"/>
              </a:solidFill>
            </a:ln>
          </c:spPr>
          <c:invertIfNegative val="1"/>
          <c:dPt>
            <c:idx val="0"/>
            <c:invertIfNegative val="1"/>
            <c:bubble3D val="0"/>
            <c:spPr>
              <a:solidFill>
                <a:srgbClr val="61C250"/>
              </a:solidFill>
              <a:ln w="12700">
                <a:solidFill>
                  <a:srgbClr val="FFFFFF"/>
                </a:solidFill>
              </a:ln>
            </c:spPr>
            <c:extLst>
              <c:ext xmlns:c16="http://schemas.microsoft.com/office/drawing/2014/chart" uri="{C3380CC4-5D6E-409C-BE32-E72D297353CC}">
                <c16:uniqueId val="{0000000D-96FF-4F1D-ABC7-3B90C9D2F216}"/>
              </c:ext>
            </c:extLst>
          </c:dPt>
          <c:cat>
            <c:multiLvlStrRef>
              <c:f>Sheet1!$A$2,Sheet1!$A$2,Sheet1!$A$2,Sheet1!$A$2,Sheet1!$A$2</c:f>
            </c:multiLvlStrRef>
          </c:cat>
          <c:val>
            <c:numRef>
              <c:f>Sheet1!$F$2</c:f>
              <c:numCache>
                <c:formatCode>General</c:formatCode>
                <c:ptCount val="1"/>
                <c:pt idx="0">
                  <c:v>49</c:v>
                </c:pt>
              </c:numCache>
            </c:numRef>
          </c:val>
          <c:extLst>
            <c:ext xmlns:c16="http://schemas.microsoft.com/office/drawing/2014/chart" uri="{C3380CC4-5D6E-409C-BE32-E72D297353CC}">
              <c16:uniqueId val="{0000000E-96FF-4F1D-ABC7-3B90C9D2F216}"/>
            </c:ext>
          </c:extLst>
        </c:ser>
        <c:dLbls>
          <c:showLegendKey val="0"/>
          <c:showVal val="0"/>
          <c:showCatName val="0"/>
          <c:showSerName val="0"/>
          <c:showPercent val="0"/>
          <c:showBubbleSize val="0"/>
        </c:dLbls>
        <c:gapWidth val="100"/>
        <c:overlap val="100"/>
        <c:axId val="67451136"/>
        <c:axId val="66437120"/>
      </c:barChart>
      <c:catAx>
        <c:axId val="67451136"/>
        <c:scaling>
          <c:orientation val="minMax"/>
        </c:scaling>
        <c:delete val="1"/>
        <c:axPos val="l"/>
        <c:numFmt formatCode="General" sourceLinked="1"/>
        <c:majorTickMark val="none"/>
        <c:minorTickMark val="none"/>
        <c:tickLblPos val="nextTo"/>
        <c:crossAx val="66437120"/>
        <c:crosses val="autoZero"/>
        <c:auto val="0"/>
        <c:lblAlgn val="ctr"/>
        <c:lblOffset val="100"/>
        <c:noMultiLvlLbl val="0"/>
      </c:catAx>
      <c:valAx>
        <c:axId val="66437120"/>
        <c:scaling>
          <c:orientation val="minMax"/>
          <c:max val="1"/>
          <c:min val="0"/>
        </c:scaling>
        <c:delete val="1"/>
        <c:axPos val="b"/>
        <c:numFmt formatCode="0%" sourceLinked="1"/>
        <c:majorTickMark val="none"/>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600" b="1">
                <a:solidFill>
                  <a:srgbClr val="000000"/>
                </a:solidFill>
              </a:rPr>
              <a:t>1:0 2:2 3:11 4:35 5:52</a:t>
            </a:r>
          </a:p>
        </c:rich>
      </c:tx>
      <c:overlay val="1"/>
    </c:title>
    <c:autoTitleDeleted val="0"/>
    <c:plotArea>
      <c:layout/>
      <c:barChart>
        <c:barDir val="bar"/>
        <c:grouping val="percentStacked"/>
        <c:varyColors val="0"/>
        <c:ser>
          <c:idx val="0"/>
          <c:order val="0"/>
          <c:tx>
            <c:strRef>
              <c:f>Sheet1!$B$1</c:f>
              <c:strCache>
                <c:ptCount val="1"/>
              </c:strCache>
            </c:strRef>
          </c:tx>
          <c:spPr>
            <a:ln w="25400">
              <a:solidFill>
                <a:srgbClr val="FFFFFF"/>
              </a:solidFill>
            </a:ln>
          </c:spPr>
          <c:invertIfNegative val="1"/>
          <c:dPt>
            <c:idx val="0"/>
            <c:invertIfNegative val="1"/>
            <c:bubble3D val="0"/>
            <c:spPr>
              <a:solidFill>
                <a:srgbClr val="E8565A"/>
              </a:solidFill>
              <a:ln w="12700">
                <a:solidFill>
                  <a:srgbClr val="FFFFFF"/>
                </a:solidFill>
              </a:ln>
            </c:spPr>
            <c:extLst>
              <c:ext xmlns:c16="http://schemas.microsoft.com/office/drawing/2014/chart" uri="{C3380CC4-5D6E-409C-BE32-E72D297353CC}">
                <c16:uniqueId val="{00000001-D415-4FBE-85C0-971980C38200}"/>
              </c:ext>
            </c:extLst>
          </c:dPt>
          <c:cat>
            <c:multiLvlStrRef>
              <c:f>Sheet1!$A$2,Sheet1!$A$2,Sheet1!$A$2,Sheet1!$A$2,Sheet1!$A$2</c:f>
            </c:multiLvlStrRef>
          </c:cat>
          <c:val>
            <c:numRef>
              <c:f>Sheet1!$B$2</c:f>
              <c:numCache>
                <c:formatCode>General</c:formatCode>
                <c:ptCount val="1"/>
                <c:pt idx="0">
                  <c:v>0</c:v>
                </c:pt>
              </c:numCache>
            </c:numRef>
          </c:val>
          <c:extLst>
            <c:ext xmlns:c16="http://schemas.microsoft.com/office/drawing/2014/chart" uri="{C3380CC4-5D6E-409C-BE32-E72D297353CC}">
              <c16:uniqueId val="{00000002-D415-4FBE-85C0-971980C38200}"/>
            </c:ext>
          </c:extLst>
        </c:ser>
        <c:ser>
          <c:idx val="1"/>
          <c:order val="1"/>
          <c:tx>
            <c:strRef>
              <c:f>Sheet1!$C$1</c:f>
              <c:strCache>
                <c:ptCount val="1"/>
              </c:strCache>
            </c:strRef>
          </c:tx>
          <c:spPr>
            <a:ln w="25400">
              <a:solidFill>
                <a:srgbClr val="FFFFFF"/>
              </a:solidFill>
            </a:ln>
          </c:spPr>
          <c:invertIfNegative val="1"/>
          <c:dPt>
            <c:idx val="0"/>
            <c:invertIfNegative val="1"/>
            <c:bubble3D val="0"/>
            <c:spPr>
              <a:solidFill>
                <a:srgbClr val="F08C6B"/>
              </a:solidFill>
              <a:ln w="12700">
                <a:solidFill>
                  <a:srgbClr val="FFFFFF"/>
                </a:solidFill>
              </a:ln>
            </c:spPr>
            <c:extLst>
              <c:ext xmlns:c16="http://schemas.microsoft.com/office/drawing/2014/chart" uri="{C3380CC4-5D6E-409C-BE32-E72D297353CC}">
                <c16:uniqueId val="{00000004-D415-4FBE-85C0-971980C38200}"/>
              </c:ext>
            </c:extLst>
          </c:dPt>
          <c:cat>
            <c:multiLvlStrRef>
              <c:f>Sheet1!$A$2,Sheet1!$A$2,Sheet1!$A$2,Sheet1!$A$2,Sheet1!$A$2</c:f>
            </c:multiLvlStrRef>
          </c:cat>
          <c:val>
            <c:numRef>
              <c:f>Sheet1!$C$2</c:f>
              <c:numCache>
                <c:formatCode>General</c:formatCode>
                <c:ptCount val="1"/>
                <c:pt idx="0">
                  <c:v>2</c:v>
                </c:pt>
              </c:numCache>
            </c:numRef>
          </c:val>
          <c:extLst>
            <c:ext xmlns:c16="http://schemas.microsoft.com/office/drawing/2014/chart" uri="{C3380CC4-5D6E-409C-BE32-E72D297353CC}">
              <c16:uniqueId val="{00000005-D415-4FBE-85C0-971980C38200}"/>
            </c:ext>
          </c:extLst>
        </c:ser>
        <c:ser>
          <c:idx val="2"/>
          <c:order val="2"/>
          <c:tx>
            <c:strRef>
              <c:f>Sheet1!$D$1</c:f>
              <c:strCache>
                <c:ptCount val="1"/>
              </c:strCache>
            </c:strRef>
          </c:tx>
          <c:spPr>
            <a:ln w="25400">
              <a:solidFill>
                <a:srgbClr val="FFFFFF"/>
              </a:solidFill>
            </a:ln>
          </c:spPr>
          <c:invertIfNegative val="1"/>
          <c:dPt>
            <c:idx val="0"/>
            <c:invertIfNegative val="1"/>
            <c:bubble3D val="0"/>
            <c:spPr>
              <a:solidFill>
                <a:srgbClr val="FEEA8A"/>
              </a:solidFill>
              <a:ln w="12700">
                <a:solidFill>
                  <a:srgbClr val="FFFFFF"/>
                </a:solidFill>
              </a:ln>
            </c:spPr>
            <c:extLst>
              <c:ext xmlns:c16="http://schemas.microsoft.com/office/drawing/2014/chart" uri="{C3380CC4-5D6E-409C-BE32-E72D297353CC}">
                <c16:uniqueId val="{00000007-D415-4FBE-85C0-971980C38200}"/>
              </c:ext>
            </c:extLst>
          </c:dPt>
          <c:cat>
            <c:multiLvlStrRef>
              <c:f>Sheet1!$A$2,Sheet1!$A$2,Sheet1!$A$2,Sheet1!$A$2,Sheet1!$A$2</c:f>
            </c:multiLvlStrRef>
          </c:cat>
          <c:val>
            <c:numRef>
              <c:f>Sheet1!$D$2</c:f>
              <c:numCache>
                <c:formatCode>General</c:formatCode>
                <c:ptCount val="1"/>
                <c:pt idx="0">
                  <c:v>11</c:v>
                </c:pt>
              </c:numCache>
            </c:numRef>
          </c:val>
          <c:extLst>
            <c:ext xmlns:c16="http://schemas.microsoft.com/office/drawing/2014/chart" uri="{C3380CC4-5D6E-409C-BE32-E72D297353CC}">
              <c16:uniqueId val="{00000008-D415-4FBE-85C0-971980C38200}"/>
            </c:ext>
          </c:extLst>
        </c:ser>
        <c:ser>
          <c:idx val="3"/>
          <c:order val="3"/>
          <c:tx>
            <c:strRef>
              <c:f>Sheet1!$E$1</c:f>
              <c:strCache>
                <c:ptCount val="1"/>
              </c:strCache>
            </c:strRef>
          </c:tx>
          <c:spPr>
            <a:ln w="25400">
              <a:solidFill>
                <a:srgbClr val="FFFFFF"/>
              </a:solidFill>
            </a:ln>
          </c:spPr>
          <c:invertIfNegative val="1"/>
          <c:dPt>
            <c:idx val="0"/>
            <c:invertIfNegative val="1"/>
            <c:bubble3D val="0"/>
            <c:spPr>
              <a:solidFill>
                <a:srgbClr val="C3DC73"/>
              </a:solidFill>
              <a:ln w="12700">
                <a:solidFill>
                  <a:srgbClr val="FFFFFF"/>
                </a:solidFill>
              </a:ln>
            </c:spPr>
            <c:extLst>
              <c:ext xmlns:c16="http://schemas.microsoft.com/office/drawing/2014/chart" uri="{C3380CC4-5D6E-409C-BE32-E72D297353CC}">
                <c16:uniqueId val="{0000000A-D415-4FBE-85C0-971980C38200}"/>
              </c:ext>
            </c:extLst>
          </c:dPt>
          <c:cat>
            <c:multiLvlStrRef>
              <c:f>Sheet1!$A$2,Sheet1!$A$2,Sheet1!$A$2,Sheet1!$A$2,Sheet1!$A$2</c:f>
            </c:multiLvlStrRef>
          </c:cat>
          <c:val>
            <c:numRef>
              <c:f>Sheet1!$E$2</c:f>
              <c:numCache>
                <c:formatCode>General</c:formatCode>
                <c:ptCount val="1"/>
                <c:pt idx="0">
                  <c:v>35</c:v>
                </c:pt>
              </c:numCache>
            </c:numRef>
          </c:val>
          <c:extLst>
            <c:ext xmlns:c16="http://schemas.microsoft.com/office/drawing/2014/chart" uri="{C3380CC4-5D6E-409C-BE32-E72D297353CC}">
              <c16:uniqueId val="{0000000B-D415-4FBE-85C0-971980C38200}"/>
            </c:ext>
          </c:extLst>
        </c:ser>
        <c:ser>
          <c:idx val="4"/>
          <c:order val="4"/>
          <c:tx>
            <c:strRef>
              <c:f>Sheet1!$F$1</c:f>
              <c:strCache>
                <c:ptCount val="1"/>
              </c:strCache>
            </c:strRef>
          </c:tx>
          <c:spPr>
            <a:ln w="25400">
              <a:solidFill>
                <a:srgbClr val="FFFFFF"/>
              </a:solidFill>
            </a:ln>
          </c:spPr>
          <c:invertIfNegative val="1"/>
          <c:dPt>
            <c:idx val="0"/>
            <c:invertIfNegative val="1"/>
            <c:bubble3D val="0"/>
            <c:spPr>
              <a:solidFill>
                <a:srgbClr val="61C250"/>
              </a:solidFill>
              <a:ln w="12700">
                <a:solidFill>
                  <a:srgbClr val="FFFFFF"/>
                </a:solidFill>
              </a:ln>
            </c:spPr>
            <c:extLst>
              <c:ext xmlns:c16="http://schemas.microsoft.com/office/drawing/2014/chart" uri="{C3380CC4-5D6E-409C-BE32-E72D297353CC}">
                <c16:uniqueId val="{0000000D-D415-4FBE-85C0-971980C38200}"/>
              </c:ext>
            </c:extLst>
          </c:dPt>
          <c:cat>
            <c:multiLvlStrRef>
              <c:f>Sheet1!$A$2,Sheet1!$A$2,Sheet1!$A$2,Sheet1!$A$2,Sheet1!$A$2</c:f>
            </c:multiLvlStrRef>
          </c:cat>
          <c:val>
            <c:numRef>
              <c:f>Sheet1!$F$2</c:f>
              <c:numCache>
                <c:formatCode>General</c:formatCode>
                <c:ptCount val="1"/>
                <c:pt idx="0">
                  <c:v>52</c:v>
                </c:pt>
              </c:numCache>
            </c:numRef>
          </c:val>
          <c:extLst>
            <c:ext xmlns:c16="http://schemas.microsoft.com/office/drawing/2014/chart" uri="{C3380CC4-5D6E-409C-BE32-E72D297353CC}">
              <c16:uniqueId val="{0000000E-D415-4FBE-85C0-971980C38200}"/>
            </c:ext>
          </c:extLst>
        </c:ser>
        <c:dLbls>
          <c:showLegendKey val="0"/>
          <c:showVal val="0"/>
          <c:showCatName val="0"/>
          <c:showSerName val="0"/>
          <c:showPercent val="0"/>
          <c:showBubbleSize val="0"/>
        </c:dLbls>
        <c:gapWidth val="100"/>
        <c:overlap val="100"/>
        <c:axId val="67451136"/>
        <c:axId val="66437120"/>
      </c:barChart>
      <c:catAx>
        <c:axId val="67451136"/>
        <c:scaling>
          <c:orientation val="minMax"/>
        </c:scaling>
        <c:delete val="1"/>
        <c:axPos val="l"/>
        <c:numFmt formatCode="General" sourceLinked="1"/>
        <c:majorTickMark val="none"/>
        <c:minorTickMark val="none"/>
        <c:tickLblPos val="nextTo"/>
        <c:crossAx val="66437120"/>
        <c:crosses val="autoZero"/>
        <c:auto val="0"/>
        <c:lblAlgn val="ctr"/>
        <c:lblOffset val="100"/>
        <c:noMultiLvlLbl val="0"/>
      </c:catAx>
      <c:valAx>
        <c:axId val="66437120"/>
        <c:scaling>
          <c:orientation val="minMax"/>
          <c:max val="1"/>
          <c:min val="0"/>
        </c:scaling>
        <c:delete val="1"/>
        <c:axPos val="b"/>
        <c:numFmt formatCode="0%" sourceLinked="1"/>
        <c:majorTickMark val="none"/>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600" b="1">
                <a:solidFill>
                  <a:srgbClr val="000000"/>
                </a:solidFill>
              </a:rPr>
              <a:t>1:22 2:13 3:26 4:20 5:19</a:t>
            </a:r>
          </a:p>
        </c:rich>
      </c:tx>
      <c:overlay val="1"/>
    </c:title>
    <c:autoTitleDeleted val="0"/>
    <c:plotArea>
      <c:layout/>
      <c:barChart>
        <c:barDir val="bar"/>
        <c:grouping val="percentStacked"/>
        <c:varyColors val="0"/>
        <c:ser>
          <c:idx val="0"/>
          <c:order val="0"/>
          <c:tx>
            <c:strRef>
              <c:f>Sheet1!$B$1</c:f>
              <c:strCache>
                <c:ptCount val="1"/>
              </c:strCache>
            </c:strRef>
          </c:tx>
          <c:spPr>
            <a:ln w="25400">
              <a:solidFill>
                <a:srgbClr val="FFFFFF"/>
              </a:solidFill>
            </a:ln>
          </c:spPr>
          <c:invertIfNegative val="1"/>
          <c:dPt>
            <c:idx val="0"/>
            <c:invertIfNegative val="1"/>
            <c:bubble3D val="0"/>
            <c:spPr>
              <a:solidFill>
                <a:srgbClr val="E8565A"/>
              </a:solidFill>
              <a:ln w="12700">
                <a:solidFill>
                  <a:srgbClr val="FFFFFF"/>
                </a:solidFill>
              </a:ln>
            </c:spPr>
            <c:extLst>
              <c:ext xmlns:c16="http://schemas.microsoft.com/office/drawing/2014/chart" uri="{C3380CC4-5D6E-409C-BE32-E72D297353CC}">
                <c16:uniqueId val="{00000001-35A3-4B92-9805-D7E64F6FF550}"/>
              </c:ext>
            </c:extLst>
          </c:dPt>
          <c:cat>
            <c:multiLvlStrRef>
              <c:f>Sheet1!$A$2,Sheet1!$A$2,Sheet1!$A$2,Sheet1!$A$2,Sheet1!$A$2</c:f>
            </c:multiLvlStrRef>
          </c:cat>
          <c:val>
            <c:numRef>
              <c:f>Sheet1!$B$2</c:f>
              <c:numCache>
                <c:formatCode>General</c:formatCode>
                <c:ptCount val="1"/>
                <c:pt idx="0">
                  <c:v>22</c:v>
                </c:pt>
              </c:numCache>
            </c:numRef>
          </c:val>
          <c:extLst>
            <c:ext xmlns:c16="http://schemas.microsoft.com/office/drawing/2014/chart" uri="{C3380CC4-5D6E-409C-BE32-E72D297353CC}">
              <c16:uniqueId val="{00000002-35A3-4B92-9805-D7E64F6FF550}"/>
            </c:ext>
          </c:extLst>
        </c:ser>
        <c:ser>
          <c:idx val="1"/>
          <c:order val="1"/>
          <c:tx>
            <c:strRef>
              <c:f>Sheet1!$C$1</c:f>
              <c:strCache>
                <c:ptCount val="1"/>
              </c:strCache>
            </c:strRef>
          </c:tx>
          <c:spPr>
            <a:ln w="25400">
              <a:solidFill>
                <a:srgbClr val="FFFFFF"/>
              </a:solidFill>
            </a:ln>
          </c:spPr>
          <c:invertIfNegative val="1"/>
          <c:dPt>
            <c:idx val="0"/>
            <c:invertIfNegative val="1"/>
            <c:bubble3D val="0"/>
            <c:spPr>
              <a:solidFill>
                <a:srgbClr val="F08C6B"/>
              </a:solidFill>
              <a:ln w="12700">
                <a:solidFill>
                  <a:srgbClr val="FFFFFF"/>
                </a:solidFill>
              </a:ln>
            </c:spPr>
            <c:extLst>
              <c:ext xmlns:c16="http://schemas.microsoft.com/office/drawing/2014/chart" uri="{C3380CC4-5D6E-409C-BE32-E72D297353CC}">
                <c16:uniqueId val="{00000004-35A3-4B92-9805-D7E64F6FF550}"/>
              </c:ext>
            </c:extLst>
          </c:dPt>
          <c:cat>
            <c:multiLvlStrRef>
              <c:f>Sheet1!$A$2,Sheet1!$A$2,Sheet1!$A$2,Sheet1!$A$2,Sheet1!$A$2</c:f>
            </c:multiLvlStrRef>
          </c:cat>
          <c:val>
            <c:numRef>
              <c:f>Sheet1!$C$2</c:f>
              <c:numCache>
                <c:formatCode>General</c:formatCode>
                <c:ptCount val="1"/>
                <c:pt idx="0">
                  <c:v>13</c:v>
                </c:pt>
              </c:numCache>
            </c:numRef>
          </c:val>
          <c:extLst>
            <c:ext xmlns:c16="http://schemas.microsoft.com/office/drawing/2014/chart" uri="{C3380CC4-5D6E-409C-BE32-E72D297353CC}">
              <c16:uniqueId val="{00000005-35A3-4B92-9805-D7E64F6FF550}"/>
            </c:ext>
          </c:extLst>
        </c:ser>
        <c:ser>
          <c:idx val="2"/>
          <c:order val="2"/>
          <c:tx>
            <c:strRef>
              <c:f>Sheet1!$D$1</c:f>
              <c:strCache>
                <c:ptCount val="1"/>
              </c:strCache>
            </c:strRef>
          </c:tx>
          <c:spPr>
            <a:ln w="25400">
              <a:solidFill>
                <a:srgbClr val="FFFFFF"/>
              </a:solidFill>
            </a:ln>
          </c:spPr>
          <c:invertIfNegative val="1"/>
          <c:dPt>
            <c:idx val="0"/>
            <c:invertIfNegative val="1"/>
            <c:bubble3D val="0"/>
            <c:spPr>
              <a:solidFill>
                <a:srgbClr val="FEEA8A"/>
              </a:solidFill>
              <a:ln w="12700">
                <a:solidFill>
                  <a:srgbClr val="FFFFFF"/>
                </a:solidFill>
              </a:ln>
            </c:spPr>
            <c:extLst>
              <c:ext xmlns:c16="http://schemas.microsoft.com/office/drawing/2014/chart" uri="{C3380CC4-5D6E-409C-BE32-E72D297353CC}">
                <c16:uniqueId val="{00000007-35A3-4B92-9805-D7E64F6FF550}"/>
              </c:ext>
            </c:extLst>
          </c:dPt>
          <c:cat>
            <c:multiLvlStrRef>
              <c:f>Sheet1!$A$2,Sheet1!$A$2,Sheet1!$A$2,Sheet1!$A$2,Sheet1!$A$2</c:f>
            </c:multiLvlStrRef>
          </c:cat>
          <c:val>
            <c:numRef>
              <c:f>Sheet1!$D$2</c:f>
              <c:numCache>
                <c:formatCode>General</c:formatCode>
                <c:ptCount val="1"/>
                <c:pt idx="0">
                  <c:v>26</c:v>
                </c:pt>
              </c:numCache>
            </c:numRef>
          </c:val>
          <c:extLst>
            <c:ext xmlns:c16="http://schemas.microsoft.com/office/drawing/2014/chart" uri="{C3380CC4-5D6E-409C-BE32-E72D297353CC}">
              <c16:uniqueId val="{00000008-35A3-4B92-9805-D7E64F6FF550}"/>
            </c:ext>
          </c:extLst>
        </c:ser>
        <c:ser>
          <c:idx val="3"/>
          <c:order val="3"/>
          <c:tx>
            <c:strRef>
              <c:f>Sheet1!$E$1</c:f>
              <c:strCache>
                <c:ptCount val="1"/>
              </c:strCache>
            </c:strRef>
          </c:tx>
          <c:spPr>
            <a:ln w="25400">
              <a:solidFill>
                <a:srgbClr val="FFFFFF"/>
              </a:solidFill>
            </a:ln>
          </c:spPr>
          <c:invertIfNegative val="1"/>
          <c:dPt>
            <c:idx val="0"/>
            <c:invertIfNegative val="1"/>
            <c:bubble3D val="0"/>
            <c:spPr>
              <a:solidFill>
                <a:srgbClr val="C3DC73"/>
              </a:solidFill>
              <a:ln w="12700">
                <a:solidFill>
                  <a:srgbClr val="FFFFFF"/>
                </a:solidFill>
              </a:ln>
            </c:spPr>
            <c:extLst>
              <c:ext xmlns:c16="http://schemas.microsoft.com/office/drawing/2014/chart" uri="{C3380CC4-5D6E-409C-BE32-E72D297353CC}">
                <c16:uniqueId val="{0000000A-35A3-4B92-9805-D7E64F6FF550}"/>
              </c:ext>
            </c:extLst>
          </c:dPt>
          <c:cat>
            <c:multiLvlStrRef>
              <c:f>Sheet1!$A$2,Sheet1!$A$2,Sheet1!$A$2,Sheet1!$A$2,Sheet1!$A$2</c:f>
            </c:multiLvlStrRef>
          </c:cat>
          <c:val>
            <c:numRef>
              <c:f>Sheet1!$E$2</c:f>
              <c:numCache>
                <c:formatCode>General</c:formatCode>
                <c:ptCount val="1"/>
                <c:pt idx="0">
                  <c:v>20</c:v>
                </c:pt>
              </c:numCache>
            </c:numRef>
          </c:val>
          <c:extLst>
            <c:ext xmlns:c16="http://schemas.microsoft.com/office/drawing/2014/chart" uri="{C3380CC4-5D6E-409C-BE32-E72D297353CC}">
              <c16:uniqueId val="{0000000B-35A3-4B92-9805-D7E64F6FF550}"/>
            </c:ext>
          </c:extLst>
        </c:ser>
        <c:ser>
          <c:idx val="4"/>
          <c:order val="4"/>
          <c:tx>
            <c:strRef>
              <c:f>Sheet1!$F$1</c:f>
              <c:strCache>
                <c:ptCount val="1"/>
              </c:strCache>
            </c:strRef>
          </c:tx>
          <c:spPr>
            <a:ln w="25400">
              <a:solidFill>
                <a:srgbClr val="FFFFFF"/>
              </a:solidFill>
            </a:ln>
          </c:spPr>
          <c:invertIfNegative val="1"/>
          <c:dPt>
            <c:idx val="0"/>
            <c:invertIfNegative val="1"/>
            <c:bubble3D val="0"/>
            <c:spPr>
              <a:solidFill>
                <a:srgbClr val="61C250"/>
              </a:solidFill>
              <a:ln w="12700">
                <a:solidFill>
                  <a:srgbClr val="FFFFFF"/>
                </a:solidFill>
              </a:ln>
            </c:spPr>
            <c:extLst>
              <c:ext xmlns:c16="http://schemas.microsoft.com/office/drawing/2014/chart" uri="{C3380CC4-5D6E-409C-BE32-E72D297353CC}">
                <c16:uniqueId val="{0000000D-35A3-4B92-9805-D7E64F6FF550}"/>
              </c:ext>
            </c:extLst>
          </c:dPt>
          <c:cat>
            <c:multiLvlStrRef>
              <c:f>Sheet1!$A$2,Sheet1!$A$2,Sheet1!$A$2,Sheet1!$A$2,Sheet1!$A$2</c:f>
            </c:multiLvlStrRef>
          </c:cat>
          <c:val>
            <c:numRef>
              <c:f>Sheet1!$F$2</c:f>
              <c:numCache>
                <c:formatCode>General</c:formatCode>
                <c:ptCount val="1"/>
                <c:pt idx="0">
                  <c:v>19</c:v>
                </c:pt>
              </c:numCache>
            </c:numRef>
          </c:val>
          <c:extLst>
            <c:ext xmlns:c16="http://schemas.microsoft.com/office/drawing/2014/chart" uri="{C3380CC4-5D6E-409C-BE32-E72D297353CC}">
              <c16:uniqueId val="{0000000E-35A3-4B92-9805-D7E64F6FF550}"/>
            </c:ext>
          </c:extLst>
        </c:ser>
        <c:dLbls>
          <c:showLegendKey val="0"/>
          <c:showVal val="0"/>
          <c:showCatName val="0"/>
          <c:showSerName val="0"/>
          <c:showPercent val="0"/>
          <c:showBubbleSize val="0"/>
        </c:dLbls>
        <c:gapWidth val="100"/>
        <c:overlap val="100"/>
        <c:axId val="67451136"/>
        <c:axId val="66437120"/>
      </c:barChart>
      <c:catAx>
        <c:axId val="67451136"/>
        <c:scaling>
          <c:orientation val="minMax"/>
        </c:scaling>
        <c:delete val="1"/>
        <c:axPos val="l"/>
        <c:numFmt formatCode="General" sourceLinked="1"/>
        <c:majorTickMark val="none"/>
        <c:minorTickMark val="none"/>
        <c:tickLblPos val="nextTo"/>
        <c:crossAx val="66437120"/>
        <c:crosses val="autoZero"/>
        <c:auto val="0"/>
        <c:lblAlgn val="ctr"/>
        <c:lblOffset val="100"/>
        <c:noMultiLvlLbl val="0"/>
      </c:catAx>
      <c:valAx>
        <c:axId val="66437120"/>
        <c:scaling>
          <c:orientation val="minMax"/>
          <c:max val="1"/>
          <c:min val="0"/>
        </c:scaling>
        <c:delete val="1"/>
        <c:axPos val="b"/>
        <c:numFmt formatCode="0%" sourceLinked="1"/>
        <c:majorTickMark val="none"/>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Column02</c:v>
                </c:pt>
              </c:strCache>
            </c:strRef>
          </c:tx>
          <c:spPr>
            <a:ln w="25400">
              <a:solidFill>
                <a:srgbClr val="FFFFFF"/>
              </a:solidFill>
            </a:ln>
          </c:spPr>
          <c:invertIfNegative val="1"/>
          <c:dPt>
            <c:idx val="0"/>
            <c:invertIfNegative val="1"/>
            <c:bubble3D val="0"/>
            <c:spPr>
              <a:solidFill>
                <a:srgbClr val="61C250"/>
              </a:solidFill>
              <a:ln w="12700">
                <a:solidFill>
                  <a:srgbClr val="FFFFFF"/>
                </a:solidFill>
              </a:ln>
            </c:spPr>
            <c:extLst>
              <c:ext xmlns:c16="http://schemas.microsoft.com/office/drawing/2014/chart" uri="{C3380CC4-5D6E-409C-BE32-E72D297353CC}">
                <c16:uniqueId val="{00000001-D3E7-45C4-90EF-B6447684FF00}"/>
              </c:ext>
            </c:extLst>
          </c:dPt>
          <c:dLbls>
            <c:dLbl>
              <c:idx val="0"/>
              <c:tx>
                <c:rich>
                  <a:bodyPr/>
                  <a:lstStyle/>
                  <a:p>
                    <a:r>
                      <a:rPr lang="en-US"/>
                      <a:t>43%</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3E7-45C4-90EF-B6447684FF00}"/>
                </c:ext>
              </c:extLst>
            </c:dLbl>
            <c:spPr>
              <a:noFill/>
              <a:ln>
                <a:noFill/>
              </a:ln>
              <a:effectLst/>
            </c:spPr>
            <c:txPr>
              <a:bodyPr wrap="none"/>
              <a:lstStyle/>
              <a:p>
                <a:pPr>
                  <a:defRPr sz="1000" smtId="4294967295">
                    <a:solidFill>
                      <a:srgbClr val="000000"/>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0"/>
              </c:ext>
            </c:extLst>
          </c:dLbls>
          <c:cat>
            <c:strRef>
              <c:f>Sheet1!$A$2</c:f>
              <c:strCache>
                <c:ptCount val="1"/>
                <c:pt idx="0">
                  <c:v>Engaged</c:v>
                </c:pt>
              </c:strCache>
            </c:strRef>
          </c:cat>
          <c:val>
            <c:numRef>
              <c:f>Sheet1!$B$2</c:f>
              <c:numCache>
                <c:formatCode>General</c:formatCode>
                <c:ptCount val="1"/>
                <c:pt idx="0">
                  <c:v>43</c:v>
                </c:pt>
              </c:numCache>
            </c:numRef>
          </c:val>
          <c:extLst>
            <c:ext xmlns:c16="http://schemas.microsoft.com/office/drawing/2014/chart" uri="{C3380CC4-5D6E-409C-BE32-E72D297353CC}">
              <c16:uniqueId val="{00000002-D3E7-45C4-90EF-B6447684FF00}"/>
            </c:ext>
          </c:extLst>
        </c:ser>
        <c:dLbls>
          <c:showLegendKey val="0"/>
          <c:showVal val="0"/>
          <c:showCatName val="0"/>
          <c:showSerName val="0"/>
          <c:showPercent val="0"/>
          <c:showBubbleSize val="0"/>
        </c:dLbls>
        <c:gapWidth val="50"/>
        <c:axId val="67451136"/>
        <c:axId val="66437120"/>
      </c:barChart>
      <c:catAx>
        <c:axId val="67451136"/>
        <c:scaling>
          <c:orientation val="minMax"/>
        </c:scaling>
        <c:delete val="0"/>
        <c:axPos val="l"/>
        <c:numFmt formatCode="General" sourceLinked="1"/>
        <c:majorTickMark val="none"/>
        <c:minorTickMark val="none"/>
        <c:tickLblPos val="nextTo"/>
        <c:txPr>
          <a:bodyPr/>
          <a:lstStyle/>
          <a:p>
            <a:pPr>
              <a:defRPr sz="1100" smtId="4294967295">
                <a:solidFill>
                  <a:srgbClr val="666666"/>
                </a:solidFill>
              </a:defRPr>
            </a:pPr>
            <a:endParaRPr lang="en-US"/>
          </a:p>
        </c:txPr>
        <c:crossAx val="66437120"/>
        <c:crosses val="autoZero"/>
        <c:auto val="0"/>
        <c:lblAlgn val="ctr"/>
        <c:lblOffset val="100"/>
        <c:noMultiLvlLbl val="0"/>
      </c:catAx>
      <c:valAx>
        <c:axId val="66437120"/>
        <c:scaling>
          <c:orientation val="minMax"/>
          <c:max val="100"/>
        </c:scaling>
        <c:delete val="1"/>
        <c:axPos val="b"/>
        <c:numFmt formatCode="General" sourceLinked="1"/>
        <c:majorTickMark val="none"/>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Column02</c:v>
                </c:pt>
              </c:strCache>
            </c:strRef>
          </c:tx>
          <c:dPt>
            <c:idx val="0"/>
            <c:bubble3D val="0"/>
            <c:spPr>
              <a:solidFill>
                <a:srgbClr val="C3DC73"/>
              </a:solidFill>
              <a:ln w="12700">
                <a:solidFill>
                  <a:srgbClr val="FFFFFF"/>
                </a:solidFill>
              </a:ln>
            </c:spPr>
            <c:extLst>
              <c:ext xmlns:c16="http://schemas.microsoft.com/office/drawing/2014/chart" uri="{C3380CC4-5D6E-409C-BE32-E72D297353CC}">
                <c16:uniqueId val="{00000001-EC56-41CD-A722-EA50D008BEE8}"/>
              </c:ext>
            </c:extLst>
          </c:dPt>
          <c:dPt>
            <c:idx val="1"/>
            <c:bubble3D val="0"/>
            <c:spPr>
              <a:solidFill>
                <a:srgbClr val="BBBBBB"/>
              </a:solidFill>
              <a:ln w="12700">
                <a:solidFill>
                  <a:srgbClr val="FFFFFF"/>
                </a:solidFill>
              </a:ln>
            </c:spPr>
            <c:extLst>
              <c:ext xmlns:c16="http://schemas.microsoft.com/office/drawing/2014/chart" uri="{C3380CC4-5D6E-409C-BE32-E72D297353CC}">
                <c16:uniqueId val="{00000003-EC56-41CD-A722-EA50D008BEE8}"/>
              </c:ext>
            </c:extLst>
          </c:dPt>
          <c:dPt>
            <c:idx val="2"/>
            <c:bubble3D val="0"/>
            <c:spPr>
              <a:noFill/>
            </c:spPr>
            <c:extLst>
              <c:ext xmlns:c16="http://schemas.microsoft.com/office/drawing/2014/chart" uri="{C3380CC4-5D6E-409C-BE32-E72D297353CC}">
                <c16:uniqueId val="{00000005-EC56-41CD-A722-EA50D008BEE8}"/>
              </c:ext>
            </c:extLst>
          </c:dPt>
          <c:cat>
            <c:multiLvlStrRef>
              <c:f>Sheet1!$A$2:$A$4</c:f>
            </c:multiLvlStrRef>
          </c:cat>
          <c:val>
            <c:numRef>
              <c:f>Sheet1!$B$2:$B$4</c:f>
              <c:numCache>
                <c:formatCode>General</c:formatCode>
                <c:ptCount val="3"/>
                <c:pt idx="0">
                  <c:v>5.4740000000000002</c:v>
                </c:pt>
                <c:pt idx="1">
                  <c:v>1.526</c:v>
                </c:pt>
                <c:pt idx="2">
                  <c:v>3</c:v>
                </c:pt>
              </c:numCache>
            </c:numRef>
          </c:val>
          <c:extLst>
            <c:ext xmlns:c16="http://schemas.microsoft.com/office/drawing/2014/chart" uri="{C3380CC4-5D6E-409C-BE32-E72D297353CC}">
              <c16:uniqueId val="{00000006-EC56-41CD-A722-EA50D008BEE8}"/>
            </c:ext>
          </c:extLst>
        </c:ser>
        <c:dLbls>
          <c:showLegendKey val="0"/>
          <c:showVal val="0"/>
          <c:showCatName val="0"/>
          <c:showSerName val="0"/>
          <c:showPercent val="0"/>
          <c:showBubbleSize val="0"/>
          <c:showLeaderLines val="0"/>
        </c:dLbls>
        <c:firstSliceAng val="233"/>
        <c:holeSize val="80"/>
      </c:doughnutChart>
    </c:plotArea>
    <c:plotVisOnly val="1"/>
    <c:dispBlanksAs val="zero"/>
    <c:showDLblsOverMax val="1"/>
  </c:chart>
  <c:txPr>
    <a:bodyPr/>
    <a:lstStyle/>
    <a:p>
      <a:pPr>
        <a:defRPr sz="1800" smtId="4294967295"/>
      </a:pPr>
      <a:endParaRPr lang="en-US"/>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600" b="1">
                <a:solidFill>
                  <a:srgbClr val="000000"/>
                </a:solidFill>
              </a:rPr>
              <a:t>1:9 2:8 3:18 4:31 5:33</a:t>
            </a:r>
          </a:p>
        </c:rich>
      </c:tx>
      <c:overlay val="1"/>
    </c:title>
    <c:autoTitleDeleted val="0"/>
    <c:plotArea>
      <c:layout/>
      <c:barChart>
        <c:barDir val="bar"/>
        <c:grouping val="percentStacked"/>
        <c:varyColors val="0"/>
        <c:ser>
          <c:idx val="0"/>
          <c:order val="0"/>
          <c:tx>
            <c:strRef>
              <c:f>Sheet1!$B$1</c:f>
              <c:strCache>
                <c:ptCount val="1"/>
              </c:strCache>
            </c:strRef>
          </c:tx>
          <c:spPr>
            <a:ln w="25400">
              <a:solidFill>
                <a:srgbClr val="FFFFFF"/>
              </a:solidFill>
            </a:ln>
          </c:spPr>
          <c:invertIfNegative val="1"/>
          <c:dPt>
            <c:idx val="0"/>
            <c:invertIfNegative val="1"/>
            <c:bubble3D val="0"/>
            <c:spPr>
              <a:solidFill>
                <a:srgbClr val="E8565A"/>
              </a:solidFill>
              <a:ln w="12700">
                <a:solidFill>
                  <a:srgbClr val="FFFFFF"/>
                </a:solidFill>
              </a:ln>
            </c:spPr>
            <c:extLst>
              <c:ext xmlns:c16="http://schemas.microsoft.com/office/drawing/2014/chart" uri="{C3380CC4-5D6E-409C-BE32-E72D297353CC}">
                <c16:uniqueId val="{00000001-754D-4A36-B5B8-2A517242A189}"/>
              </c:ext>
            </c:extLst>
          </c:dPt>
          <c:cat>
            <c:multiLvlStrRef>
              <c:f>Sheet1!$A$2,Sheet1!$A$2,Sheet1!$A$2,Sheet1!$A$2,Sheet1!$A$2</c:f>
            </c:multiLvlStrRef>
          </c:cat>
          <c:val>
            <c:numRef>
              <c:f>Sheet1!$B$2</c:f>
              <c:numCache>
                <c:formatCode>General</c:formatCode>
                <c:ptCount val="1"/>
                <c:pt idx="0">
                  <c:v>9</c:v>
                </c:pt>
              </c:numCache>
            </c:numRef>
          </c:val>
          <c:extLst>
            <c:ext xmlns:c16="http://schemas.microsoft.com/office/drawing/2014/chart" uri="{C3380CC4-5D6E-409C-BE32-E72D297353CC}">
              <c16:uniqueId val="{00000002-754D-4A36-B5B8-2A517242A189}"/>
            </c:ext>
          </c:extLst>
        </c:ser>
        <c:ser>
          <c:idx val="1"/>
          <c:order val="1"/>
          <c:tx>
            <c:strRef>
              <c:f>Sheet1!$C$1</c:f>
              <c:strCache>
                <c:ptCount val="1"/>
              </c:strCache>
            </c:strRef>
          </c:tx>
          <c:spPr>
            <a:ln w="25400">
              <a:solidFill>
                <a:srgbClr val="FFFFFF"/>
              </a:solidFill>
            </a:ln>
          </c:spPr>
          <c:invertIfNegative val="1"/>
          <c:dPt>
            <c:idx val="0"/>
            <c:invertIfNegative val="1"/>
            <c:bubble3D val="0"/>
            <c:spPr>
              <a:solidFill>
                <a:srgbClr val="F08C6B"/>
              </a:solidFill>
              <a:ln w="12700">
                <a:solidFill>
                  <a:srgbClr val="FFFFFF"/>
                </a:solidFill>
              </a:ln>
            </c:spPr>
            <c:extLst>
              <c:ext xmlns:c16="http://schemas.microsoft.com/office/drawing/2014/chart" uri="{C3380CC4-5D6E-409C-BE32-E72D297353CC}">
                <c16:uniqueId val="{00000004-754D-4A36-B5B8-2A517242A189}"/>
              </c:ext>
            </c:extLst>
          </c:dPt>
          <c:cat>
            <c:multiLvlStrRef>
              <c:f>Sheet1!$A$2,Sheet1!$A$2,Sheet1!$A$2,Sheet1!$A$2,Sheet1!$A$2</c:f>
            </c:multiLvlStrRef>
          </c:cat>
          <c:val>
            <c:numRef>
              <c:f>Sheet1!$C$2</c:f>
              <c:numCache>
                <c:formatCode>General</c:formatCode>
                <c:ptCount val="1"/>
                <c:pt idx="0">
                  <c:v>8</c:v>
                </c:pt>
              </c:numCache>
            </c:numRef>
          </c:val>
          <c:extLst>
            <c:ext xmlns:c16="http://schemas.microsoft.com/office/drawing/2014/chart" uri="{C3380CC4-5D6E-409C-BE32-E72D297353CC}">
              <c16:uniqueId val="{00000005-754D-4A36-B5B8-2A517242A189}"/>
            </c:ext>
          </c:extLst>
        </c:ser>
        <c:ser>
          <c:idx val="2"/>
          <c:order val="2"/>
          <c:tx>
            <c:strRef>
              <c:f>Sheet1!$D$1</c:f>
              <c:strCache>
                <c:ptCount val="1"/>
              </c:strCache>
            </c:strRef>
          </c:tx>
          <c:spPr>
            <a:ln w="25400">
              <a:solidFill>
                <a:srgbClr val="FFFFFF"/>
              </a:solidFill>
            </a:ln>
          </c:spPr>
          <c:invertIfNegative val="1"/>
          <c:dPt>
            <c:idx val="0"/>
            <c:invertIfNegative val="1"/>
            <c:bubble3D val="0"/>
            <c:spPr>
              <a:solidFill>
                <a:srgbClr val="FEEA8A"/>
              </a:solidFill>
              <a:ln w="12700">
                <a:solidFill>
                  <a:srgbClr val="FFFFFF"/>
                </a:solidFill>
              </a:ln>
            </c:spPr>
            <c:extLst>
              <c:ext xmlns:c16="http://schemas.microsoft.com/office/drawing/2014/chart" uri="{C3380CC4-5D6E-409C-BE32-E72D297353CC}">
                <c16:uniqueId val="{00000007-754D-4A36-B5B8-2A517242A189}"/>
              </c:ext>
            </c:extLst>
          </c:dPt>
          <c:cat>
            <c:multiLvlStrRef>
              <c:f>Sheet1!$A$2,Sheet1!$A$2,Sheet1!$A$2,Sheet1!$A$2,Sheet1!$A$2</c:f>
            </c:multiLvlStrRef>
          </c:cat>
          <c:val>
            <c:numRef>
              <c:f>Sheet1!$D$2</c:f>
              <c:numCache>
                <c:formatCode>General</c:formatCode>
                <c:ptCount val="1"/>
                <c:pt idx="0">
                  <c:v>18</c:v>
                </c:pt>
              </c:numCache>
            </c:numRef>
          </c:val>
          <c:extLst>
            <c:ext xmlns:c16="http://schemas.microsoft.com/office/drawing/2014/chart" uri="{C3380CC4-5D6E-409C-BE32-E72D297353CC}">
              <c16:uniqueId val="{00000008-754D-4A36-B5B8-2A517242A189}"/>
            </c:ext>
          </c:extLst>
        </c:ser>
        <c:ser>
          <c:idx val="3"/>
          <c:order val="3"/>
          <c:tx>
            <c:strRef>
              <c:f>Sheet1!$E$1</c:f>
              <c:strCache>
                <c:ptCount val="1"/>
              </c:strCache>
            </c:strRef>
          </c:tx>
          <c:spPr>
            <a:ln w="25400">
              <a:solidFill>
                <a:srgbClr val="FFFFFF"/>
              </a:solidFill>
            </a:ln>
          </c:spPr>
          <c:invertIfNegative val="1"/>
          <c:dPt>
            <c:idx val="0"/>
            <c:invertIfNegative val="1"/>
            <c:bubble3D val="0"/>
            <c:spPr>
              <a:solidFill>
                <a:srgbClr val="C3DC73"/>
              </a:solidFill>
              <a:ln w="12700">
                <a:solidFill>
                  <a:srgbClr val="FFFFFF"/>
                </a:solidFill>
              </a:ln>
            </c:spPr>
            <c:extLst>
              <c:ext xmlns:c16="http://schemas.microsoft.com/office/drawing/2014/chart" uri="{C3380CC4-5D6E-409C-BE32-E72D297353CC}">
                <c16:uniqueId val="{0000000A-754D-4A36-B5B8-2A517242A189}"/>
              </c:ext>
            </c:extLst>
          </c:dPt>
          <c:cat>
            <c:multiLvlStrRef>
              <c:f>Sheet1!$A$2,Sheet1!$A$2,Sheet1!$A$2,Sheet1!$A$2,Sheet1!$A$2</c:f>
            </c:multiLvlStrRef>
          </c:cat>
          <c:val>
            <c:numRef>
              <c:f>Sheet1!$E$2</c:f>
              <c:numCache>
                <c:formatCode>General</c:formatCode>
                <c:ptCount val="1"/>
                <c:pt idx="0">
                  <c:v>31</c:v>
                </c:pt>
              </c:numCache>
            </c:numRef>
          </c:val>
          <c:extLst>
            <c:ext xmlns:c16="http://schemas.microsoft.com/office/drawing/2014/chart" uri="{C3380CC4-5D6E-409C-BE32-E72D297353CC}">
              <c16:uniqueId val="{0000000B-754D-4A36-B5B8-2A517242A189}"/>
            </c:ext>
          </c:extLst>
        </c:ser>
        <c:ser>
          <c:idx val="4"/>
          <c:order val="4"/>
          <c:tx>
            <c:strRef>
              <c:f>Sheet1!$F$1</c:f>
              <c:strCache>
                <c:ptCount val="1"/>
              </c:strCache>
            </c:strRef>
          </c:tx>
          <c:spPr>
            <a:ln w="25400">
              <a:solidFill>
                <a:srgbClr val="FFFFFF"/>
              </a:solidFill>
            </a:ln>
          </c:spPr>
          <c:invertIfNegative val="1"/>
          <c:dPt>
            <c:idx val="0"/>
            <c:invertIfNegative val="1"/>
            <c:bubble3D val="0"/>
            <c:spPr>
              <a:solidFill>
                <a:srgbClr val="61C250"/>
              </a:solidFill>
              <a:ln w="12700">
                <a:solidFill>
                  <a:srgbClr val="FFFFFF"/>
                </a:solidFill>
              </a:ln>
            </c:spPr>
            <c:extLst>
              <c:ext xmlns:c16="http://schemas.microsoft.com/office/drawing/2014/chart" uri="{C3380CC4-5D6E-409C-BE32-E72D297353CC}">
                <c16:uniqueId val="{0000000D-754D-4A36-B5B8-2A517242A189}"/>
              </c:ext>
            </c:extLst>
          </c:dPt>
          <c:cat>
            <c:multiLvlStrRef>
              <c:f>Sheet1!$A$2,Sheet1!$A$2,Sheet1!$A$2,Sheet1!$A$2,Sheet1!$A$2</c:f>
            </c:multiLvlStrRef>
          </c:cat>
          <c:val>
            <c:numRef>
              <c:f>Sheet1!$F$2</c:f>
              <c:numCache>
                <c:formatCode>General</c:formatCode>
                <c:ptCount val="1"/>
                <c:pt idx="0">
                  <c:v>33</c:v>
                </c:pt>
              </c:numCache>
            </c:numRef>
          </c:val>
          <c:extLst>
            <c:ext xmlns:c16="http://schemas.microsoft.com/office/drawing/2014/chart" uri="{C3380CC4-5D6E-409C-BE32-E72D297353CC}">
              <c16:uniqueId val="{0000000E-754D-4A36-B5B8-2A517242A189}"/>
            </c:ext>
          </c:extLst>
        </c:ser>
        <c:dLbls>
          <c:showLegendKey val="0"/>
          <c:showVal val="0"/>
          <c:showCatName val="0"/>
          <c:showSerName val="0"/>
          <c:showPercent val="0"/>
          <c:showBubbleSize val="0"/>
        </c:dLbls>
        <c:gapWidth val="100"/>
        <c:overlap val="100"/>
        <c:axId val="67451136"/>
        <c:axId val="66437120"/>
      </c:barChart>
      <c:catAx>
        <c:axId val="67451136"/>
        <c:scaling>
          <c:orientation val="minMax"/>
        </c:scaling>
        <c:delete val="1"/>
        <c:axPos val="l"/>
        <c:numFmt formatCode="General" sourceLinked="1"/>
        <c:majorTickMark val="none"/>
        <c:minorTickMark val="none"/>
        <c:tickLblPos val="nextTo"/>
        <c:crossAx val="66437120"/>
        <c:crosses val="autoZero"/>
        <c:auto val="0"/>
        <c:lblAlgn val="ctr"/>
        <c:lblOffset val="100"/>
        <c:noMultiLvlLbl val="0"/>
      </c:catAx>
      <c:valAx>
        <c:axId val="66437120"/>
        <c:scaling>
          <c:orientation val="minMax"/>
          <c:max val="1"/>
          <c:min val="0"/>
        </c:scaling>
        <c:delete val="1"/>
        <c:axPos val="b"/>
        <c:numFmt formatCode="0%" sourceLinked="1"/>
        <c:majorTickMark val="none"/>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600" b="1">
                <a:solidFill>
                  <a:srgbClr val="000000"/>
                </a:solidFill>
              </a:rPr>
              <a:t>1:0 2:6 3:13 4:46 5:36</a:t>
            </a:r>
          </a:p>
        </c:rich>
      </c:tx>
      <c:overlay val="1"/>
    </c:title>
    <c:autoTitleDeleted val="0"/>
    <c:plotArea>
      <c:layout/>
      <c:barChart>
        <c:barDir val="bar"/>
        <c:grouping val="percentStacked"/>
        <c:varyColors val="0"/>
        <c:ser>
          <c:idx val="0"/>
          <c:order val="0"/>
          <c:tx>
            <c:strRef>
              <c:f>Sheet1!$B$1</c:f>
              <c:strCache>
                <c:ptCount val="1"/>
              </c:strCache>
            </c:strRef>
          </c:tx>
          <c:spPr>
            <a:ln w="25400">
              <a:solidFill>
                <a:srgbClr val="FFFFFF"/>
              </a:solidFill>
            </a:ln>
          </c:spPr>
          <c:invertIfNegative val="1"/>
          <c:dPt>
            <c:idx val="0"/>
            <c:invertIfNegative val="1"/>
            <c:bubble3D val="0"/>
            <c:spPr>
              <a:solidFill>
                <a:srgbClr val="E8565A"/>
              </a:solidFill>
              <a:ln w="12700">
                <a:solidFill>
                  <a:srgbClr val="FFFFFF"/>
                </a:solidFill>
              </a:ln>
            </c:spPr>
            <c:extLst>
              <c:ext xmlns:c16="http://schemas.microsoft.com/office/drawing/2014/chart" uri="{C3380CC4-5D6E-409C-BE32-E72D297353CC}">
                <c16:uniqueId val="{00000001-DB46-4ACD-8606-01FD5AADAF1C}"/>
              </c:ext>
            </c:extLst>
          </c:dPt>
          <c:cat>
            <c:multiLvlStrRef>
              <c:f>Sheet1!$A$2,Sheet1!$A$2,Sheet1!$A$2,Sheet1!$A$2,Sheet1!$A$2</c:f>
            </c:multiLvlStrRef>
          </c:cat>
          <c:val>
            <c:numRef>
              <c:f>Sheet1!$B$2</c:f>
              <c:numCache>
                <c:formatCode>General</c:formatCode>
                <c:ptCount val="1"/>
                <c:pt idx="0">
                  <c:v>0</c:v>
                </c:pt>
              </c:numCache>
            </c:numRef>
          </c:val>
          <c:extLst>
            <c:ext xmlns:c16="http://schemas.microsoft.com/office/drawing/2014/chart" uri="{C3380CC4-5D6E-409C-BE32-E72D297353CC}">
              <c16:uniqueId val="{00000002-DB46-4ACD-8606-01FD5AADAF1C}"/>
            </c:ext>
          </c:extLst>
        </c:ser>
        <c:ser>
          <c:idx val="1"/>
          <c:order val="1"/>
          <c:tx>
            <c:strRef>
              <c:f>Sheet1!$C$1</c:f>
              <c:strCache>
                <c:ptCount val="1"/>
              </c:strCache>
            </c:strRef>
          </c:tx>
          <c:spPr>
            <a:ln w="25400">
              <a:solidFill>
                <a:srgbClr val="FFFFFF"/>
              </a:solidFill>
            </a:ln>
          </c:spPr>
          <c:invertIfNegative val="1"/>
          <c:dPt>
            <c:idx val="0"/>
            <c:invertIfNegative val="1"/>
            <c:bubble3D val="0"/>
            <c:spPr>
              <a:solidFill>
                <a:srgbClr val="F08C6B"/>
              </a:solidFill>
              <a:ln w="12700">
                <a:solidFill>
                  <a:srgbClr val="FFFFFF"/>
                </a:solidFill>
              </a:ln>
            </c:spPr>
            <c:extLst>
              <c:ext xmlns:c16="http://schemas.microsoft.com/office/drawing/2014/chart" uri="{C3380CC4-5D6E-409C-BE32-E72D297353CC}">
                <c16:uniqueId val="{00000004-DB46-4ACD-8606-01FD5AADAF1C}"/>
              </c:ext>
            </c:extLst>
          </c:dPt>
          <c:cat>
            <c:multiLvlStrRef>
              <c:f>Sheet1!$A$2,Sheet1!$A$2,Sheet1!$A$2,Sheet1!$A$2,Sheet1!$A$2</c:f>
            </c:multiLvlStrRef>
          </c:cat>
          <c:val>
            <c:numRef>
              <c:f>Sheet1!$C$2</c:f>
              <c:numCache>
                <c:formatCode>General</c:formatCode>
                <c:ptCount val="1"/>
                <c:pt idx="0">
                  <c:v>6</c:v>
                </c:pt>
              </c:numCache>
            </c:numRef>
          </c:val>
          <c:extLst>
            <c:ext xmlns:c16="http://schemas.microsoft.com/office/drawing/2014/chart" uri="{C3380CC4-5D6E-409C-BE32-E72D297353CC}">
              <c16:uniqueId val="{00000005-DB46-4ACD-8606-01FD5AADAF1C}"/>
            </c:ext>
          </c:extLst>
        </c:ser>
        <c:ser>
          <c:idx val="2"/>
          <c:order val="2"/>
          <c:tx>
            <c:strRef>
              <c:f>Sheet1!$D$1</c:f>
              <c:strCache>
                <c:ptCount val="1"/>
              </c:strCache>
            </c:strRef>
          </c:tx>
          <c:spPr>
            <a:ln w="25400">
              <a:solidFill>
                <a:srgbClr val="FFFFFF"/>
              </a:solidFill>
            </a:ln>
          </c:spPr>
          <c:invertIfNegative val="1"/>
          <c:dPt>
            <c:idx val="0"/>
            <c:invertIfNegative val="1"/>
            <c:bubble3D val="0"/>
            <c:spPr>
              <a:solidFill>
                <a:srgbClr val="FEEA8A"/>
              </a:solidFill>
              <a:ln w="12700">
                <a:solidFill>
                  <a:srgbClr val="FFFFFF"/>
                </a:solidFill>
              </a:ln>
            </c:spPr>
            <c:extLst>
              <c:ext xmlns:c16="http://schemas.microsoft.com/office/drawing/2014/chart" uri="{C3380CC4-5D6E-409C-BE32-E72D297353CC}">
                <c16:uniqueId val="{00000007-DB46-4ACD-8606-01FD5AADAF1C}"/>
              </c:ext>
            </c:extLst>
          </c:dPt>
          <c:cat>
            <c:multiLvlStrRef>
              <c:f>Sheet1!$A$2,Sheet1!$A$2,Sheet1!$A$2,Sheet1!$A$2,Sheet1!$A$2</c:f>
            </c:multiLvlStrRef>
          </c:cat>
          <c:val>
            <c:numRef>
              <c:f>Sheet1!$D$2</c:f>
              <c:numCache>
                <c:formatCode>General</c:formatCode>
                <c:ptCount val="1"/>
                <c:pt idx="0">
                  <c:v>13</c:v>
                </c:pt>
              </c:numCache>
            </c:numRef>
          </c:val>
          <c:extLst>
            <c:ext xmlns:c16="http://schemas.microsoft.com/office/drawing/2014/chart" uri="{C3380CC4-5D6E-409C-BE32-E72D297353CC}">
              <c16:uniqueId val="{00000008-DB46-4ACD-8606-01FD5AADAF1C}"/>
            </c:ext>
          </c:extLst>
        </c:ser>
        <c:ser>
          <c:idx val="3"/>
          <c:order val="3"/>
          <c:tx>
            <c:strRef>
              <c:f>Sheet1!$E$1</c:f>
              <c:strCache>
                <c:ptCount val="1"/>
              </c:strCache>
            </c:strRef>
          </c:tx>
          <c:spPr>
            <a:ln w="25400">
              <a:solidFill>
                <a:srgbClr val="FFFFFF"/>
              </a:solidFill>
            </a:ln>
          </c:spPr>
          <c:invertIfNegative val="1"/>
          <c:dPt>
            <c:idx val="0"/>
            <c:invertIfNegative val="1"/>
            <c:bubble3D val="0"/>
            <c:spPr>
              <a:solidFill>
                <a:srgbClr val="C3DC73"/>
              </a:solidFill>
              <a:ln w="12700">
                <a:solidFill>
                  <a:srgbClr val="FFFFFF"/>
                </a:solidFill>
              </a:ln>
            </c:spPr>
            <c:extLst>
              <c:ext xmlns:c16="http://schemas.microsoft.com/office/drawing/2014/chart" uri="{C3380CC4-5D6E-409C-BE32-E72D297353CC}">
                <c16:uniqueId val="{0000000A-DB46-4ACD-8606-01FD5AADAF1C}"/>
              </c:ext>
            </c:extLst>
          </c:dPt>
          <c:cat>
            <c:multiLvlStrRef>
              <c:f>Sheet1!$A$2,Sheet1!$A$2,Sheet1!$A$2,Sheet1!$A$2,Sheet1!$A$2</c:f>
            </c:multiLvlStrRef>
          </c:cat>
          <c:val>
            <c:numRef>
              <c:f>Sheet1!$E$2</c:f>
              <c:numCache>
                <c:formatCode>General</c:formatCode>
                <c:ptCount val="1"/>
                <c:pt idx="0">
                  <c:v>46</c:v>
                </c:pt>
              </c:numCache>
            </c:numRef>
          </c:val>
          <c:extLst>
            <c:ext xmlns:c16="http://schemas.microsoft.com/office/drawing/2014/chart" uri="{C3380CC4-5D6E-409C-BE32-E72D297353CC}">
              <c16:uniqueId val="{0000000B-DB46-4ACD-8606-01FD5AADAF1C}"/>
            </c:ext>
          </c:extLst>
        </c:ser>
        <c:ser>
          <c:idx val="4"/>
          <c:order val="4"/>
          <c:tx>
            <c:strRef>
              <c:f>Sheet1!$F$1</c:f>
              <c:strCache>
                <c:ptCount val="1"/>
              </c:strCache>
            </c:strRef>
          </c:tx>
          <c:spPr>
            <a:ln w="25400">
              <a:solidFill>
                <a:srgbClr val="FFFFFF"/>
              </a:solidFill>
            </a:ln>
          </c:spPr>
          <c:invertIfNegative val="1"/>
          <c:dPt>
            <c:idx val="0"/>
            <c:invertIfNegative val="1"/>
            <c:bubble3D val="0"/>
            <c:spPr>
              <a:solidFill>
                <a:srgbClr val="61C250"/>
              </a:solidFill>
              <a:ln w="12700">
                <a:solidFill>
                  <a:srgbClr val="FFFFFF"/>
                </a:solidFill>
              </a:ln>
            </c:spPr>
            <c:extLst>
              <c:ext xmlns:c16="http://schemas.microsoft.com/office/drawing/2014/chart" uri="{C3380CC4-5D6E-409C-BE32-E72D297353CC}">
                <c16:uniqueId val="{0000000D-DB46-4ACD-8606-01FD5AADAF1C}"/>
              </c:ext>
            </c:extLst>
          </c:dPt>
          <c:cat>
            <c:multiLvlStrRef>
              <c:f>Sheet1!$A$2,Sheet1!$A$2,Sheet1!$A$2,Sheet1!$A$2,Sheet1!$A$2</c:f>
            </c:multiLvlStrRef>
          </c:cat>
          <c:val>
            <c:numRef>
              <c:f>Sheet1!$F$2</c:f>
              <c:numCache>
                <c:formatCode>General</c:formatCode>
                <c:ptCount val="1"/>
                <c:pt idx="0">
                  <c:v>36</c:v>
                </c:pt>
              </c:numCache>
            </c:numRef>
          </c:val>
          <c:extLst>
            <c:ext xmlns:c16="http://schemas.microsoft.com/office/drawing/2014/chart" uri="{C3380CC4-5D6E-409C-BE32-E72D297353CC}">
              <c16:uniqueId val="{0000000E-DB46-4ACD-8606-01FD5AADAF1C}"/>
            </c:ext>
          </c:extLst>
        </c:ser>
        <c:dLbls>
          <c:showLegendKey val="0"/>
          <c:showVal val="0"/>
          <c:showCatName val="0"/>
          <c:showSerName val="0"/>
          <c:showPercent val="0"/>
          <c:showBubbleSize val="0"/>
        </c:dLbls>
        <c:gapWidth val="100"/>
        <c:overlap val="100"/>
        <c:axId val="67451136"/>
        <c:axId val="66437120"/>
      </c:barChart>
      <c:catAx>
        <c:axId val="67451136"/>
        <c:scaling>
          <c:orientation val="minMax"/>
        </c:scaling>
        <c:delete val="1"/>
        <c:axPos val="l"/>
        <c:numFmt formatCode="General" sourceLinked="1"/>
        <c:majorTickMark val="none"/>
        <c:minorTickMark val="none"/>
        <c:tickLblPos val="nextTo"/>
        <c:crossAx val="66437120"/>
        <c:crosses val="autoZero"/>
        <c:auto val="0"/>
        <c:lblAlgn val="ctr"/>
        <c:lblOffset val="100"/>
        <c:noMultiLvlLbl val="0"/>
      </c:catAx>
      <c:valAx>
        <c:axId val="66437120"/>
        <c:scaling>
          <c:orientation val="minMax"/>
          <c:max val="1"/>
          <c:min val="0"/>
        </c:scaling>
        <c:delete val="1"/>
        <c:axPos val="b"/>
        <c:numFmt formatCode="0%" sourceLinked="1"/>
        <c:majorTickMark val="none"/>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600" b="1">
                <a:solidFill>
                  <a:srgbClr val="000000"/>
                </a:solidFill>
              </a:rPr>
              <a:t>1:8 2:18 3:22 4:35 5:18</a:t>
            </a:r>
          </a:p>
        </c:rich>
      </c:tx>
      <c:overlay val="1"/>
    </c:title>
    <c:autoTitleDeleted val="0"/>
    <c:plotArea>
      <c:layout/>
      <c:barChart>
        <c:barDir val="bar"/>
        <c:grouping val="percentStacked"/>
        <c:varyColors val="0"/>
        <c:ser>
          <c:idx val="0"/>
          <c:order val="0"/>
          <c:tx>
            <c:strRef>
              <c:f>Sheet1!$B$1</c:f>
              <c:strCache>
                <c:ptCount val="1"/>
              </c:strCache>
            </c:strRef>
          </c:tx>
          <c:spPr>
            <a:ln w="25400">
              <a:solidFill>
                <a:srgbClr val="FFFFFF"/>
              </a:solidFill>
            </a:ln>
          </c:spPr>
          <c:invertIfNegative val="1"/>
          <c:dPt>
            <c:idx val="0"/>
            <c:invertIfNegative val="1"/>
            <c:bubble3D val="0"/>
            <c:spPr>
              <a:solidFill>
                <a:srgbClr val="E8565A"/>
              </a:solidFill>
              <a:ln w="12700">
                <a:solidFill>
                  <a:srgbClr val="FFFFFF"/>
                </a:solidFill>
              </a:ln>
            </c:spPr>
            <c:extLst>
              <c:ext xmlns:c16="http://schemas.microsoft.com/office/drawing/2014/chart" uri="{C3380CC4-5D6E-409C-BE32-E72D297353CC}">
                <c16:uniqueId val="{00000001-832D-49EA-BD99-9B6ADBA7B937}"/>
              </c:ext>
            </c:extLst>
          </c:dPt>
          <c:cat>
            <c:multiLvlStrRef>
              <c:f>Sheet1!$A$2,Sheet1!$A$2,Sheet1!$A$2,Sheet1!$A$2,Sheet1!$A$2</c:f>
            </c:multiLvlStrRef>
          </c:cat>
          <c:val>
            <c:numRef>
              <c:f>Sheet1!$B$2</c:f>
              <c:numCache>
                <c:formatCode>General</c:formatCode>
                <c:ptCount val="1"/>
                <c:pt idx="0">
                  <c:v>8</c:v>
                </c:pt>
              </c:numCache>
            </c:numRef>
          </c:val>
          <c:extLst>
            <c:ext xmlns:c16="http://schemas.microsoft.com/office/drawing/2014/chart" uri="{C3380CC4-5D6E-409C-BE32-E72D297353CC}">
              <c16:uniqueId val="{00000002-832D-49EA-BD99-9B6ADBA7B937}"/>
            </c:ext>
          </c:extLst>
        </c:ser>
        <c:ser>
          <c:idx val="1"/>
          <c:order val="1"/>
          <c:tx>
            <c:strRef>
              <c:f>Sheet1!$C$1</c:f>
              <c:strCache>
                <c:ptCount val="1"/>
              </c:strCache>
            </c:strRef>
          </c:tx>
          <c:spPr>
            <a:ln w="25400">
              <a:solidFill>
                <a:srgbClr val="FFFFFF"/>
              </a:solidFill>
            </a:ln>
          </c:spPr>
          <c:invertIfNegative val="1"/>
          <c:dPt>
            <c:idx val="0"/>
            <c:invertIfNegative val="1"/>
            <c:bubble3D val="0"/>
            <c:spPr>
              <a:solidFill>
                <a:srgbClr val="F08C6B"/>
              </a:solidFill>
              <a:ln w="12700">
                <a:solidFill>
                  <a:srgbClr val="FFFFFF"/>
                </a:solidFill>
              </a:ln>
            </c:spPr>
            <c:extLst>
              <c:ext xmlns:c16="http://schemas.microsoft.com/office/drawing/2014/chart" uri="{C3380CC4-5D6E-409C-BE32-E72D297353CC}">
                <c16:uniqueId val="{00000004-832D-49EA-BD99-9B6ADBA7B937}"/>
              </c:ext>
            </c:extLst>
          </c:dPt>
          <c:cat>
            <c:multiLvlStrRef>
              <c:f>Sheet1!$A$2,Sheet1!$A$2,Sheet1!$A$2,Sheet1!$A$2,Sheet1!$A$2</c:f>
            </c:multiLvlStrRef>
          </c:cat>
          <c:val>
            <c:numRef>
              <c:f>Sheet1!$C$2</c:f>
              <c:numCache>
                <c:formatCode>General</c:formatCode>
                <c:ptCount val="1"/>
                <c:pt idx="0">
                  <c:v>18</c:v>
                </c:pt>
              </c:numCache>
            </c:numRef>
          </c:val>
          <c:extLst>
            <c:ext xmlns:c16="http://schemas.microsoft.com/office/drawing/2014/chart" uri="{C3380CC4-5D6E-409C-BE32-E72D297353CC}">
              <c16:uniqueId val="{00000005-832D-49EA-BD99-9B6ADBA7B937}"/>
            </c:ext>
          </c:extLst>
        </c:ser>
        <c:ser>
          <c:idx val="2"/>
          <c:order val="2"/>
          <c:tx>
            <c:strRef>
              <c:f>Sheet1!$D$1</c:f>
              <c:strCache>
                <c:ptCount val="1"/>
              </c:strCache>
            </c:strRef>
          </c:tx>
          <c:spPr>
            <a:ln w="25400">
              <a:solidFill>
                <a:srgbClr val="FFFFFF"/>
              </a:solidFill>
            </a:ln>
          </c:spPr>
          <c:invertIfNegative val="1"/>
          <c:dPt>
            <c:idx val="0"/>
            <c:invertIfNegative val="1"/>
            <c:bubble3D val="0"/>
            <c:spPr>
              <a:solidFill>
                <a:srgbClr val="FEEA8A"/>
              </a:solidFill>
              <a:ln w="12700">
                <a:solidFill>
                  <a:srgbClr val="FFFFFF"/>
                </a:solidFill>
              </a:ln>
            </c:spPr>
            <c:extLst>
              <c:ext xmlns:c16="http://schemas.microsoft.com/office/drawing/2014/chart" uri="{C3380CC4-5D6E-409C-BE32-E72D297353CC}">
                <c16:uniqueId val="{00000007-832D-49EA-BD99-9B6ADBA7B937}"/>
              </c:ext>
            </c:extLst>
          </c:dPt>
          <c:cat>
            <c:multiLvlStrRef>
              <c:f>Sheet1!$A$2,Sheet1!$A$2,Sheet1!$A$2,Sheet1!$A$2,Sheet1!$A$2</c:f>
            </c:multiLvlStrRef>
          </c:cat>
          <c:val>
            <c:numRef>
              <c:f>Sheet1!$D$2</c:f>
              <c:numCache>
                <c:formatCode>General</c:formatCode>
                <c:ptCount val="1"/>
                <c:pt idx="0">
                  <c:v>22</c:v>
                </c:pt>
              </c:numCache>
            </c:numRef>
          </c:val>
          <c:extLst>
            <c:ext xmlns:c16="http://schemas.microsoft.com/office/drawing/2014/chart" uri="{C3380CC4-5D6E-409C-BE32-E72D297353CC}">
              <c16:uniqueId val="{00000008-832D-49EA-BD99-9B6ADBA7B937}"/>
            </c:ext>
          </c:extLst>
        </c:ser>
        <c:ser>
          <c:idx val="3"/>
          <c:order val="3"/>
          <c:tx>
            <c:strRef>
              <c:f>Sheet1!$E$1</c:f>
              <c:strCache>
                <c:ptCount val="1"/>
              </c:strCache>
            </c:strRef>
          </c:tx>
          <c:spPr>
            <a:ln w="25400">
              <a:solidFill>
                <a:srgbClr val="FFFFFF"/>
              </a:solidFill>
            </a:ln>
          </c:spPr>
          <c:invertIfNegative val="1"/>
          <c:dPt>
            <c:idx val="0"/>
            <c:invertIfNegative val="1"/>
            <c:bubble3D val="0"/>
            <c:spPr>
              <a:solidFill>
                <a:srgbClr val="C3DC73"/>
              </a:solidFill>
              <a:ln w="12700">
                <a:solidFill>
                  <a:srgbClr val="FFFFFF"/>
                </a:solidFill>
              </a:ln>
            </c:spPr>
            <c:extLst>
              <c:ext xmlns:c16="http://schemas.microsoft.com/office/drawing/2014/chart" uri="{C3380CC4-5D6E-409C-BE32-E72D297353CC}">
                <c16:uniqueId val="{0000000A-832D-49EA-BD99-9B6ADBA7B937}"/>
              </c:ext>
            </c:extLst>
          </c:dPt>
          <c:cat>
            <c:multiLvlStrRef>
              <c:f>Sheet1!$A$2,Sheet1!$A$2,Sheet1!$A$2,Sheet1!$A$2,Sheet1!$A$2</c:f>
            </c:multiLvlStrRef>
          </c:cat>
          <c:val>
            <c:numRef>
              <c:f>Sheet1!$E$2</c:f>
              <c:numCache>
                <c:formatCode>General</c:formatCode>
                <c:ptCount val="1"/>
                <c:pt idx="0">
                  <c:v>35</c:v>
                </c:pt>
              </c:numCache>
            </c:numRef>
          </c:val>
          <c:extLst>
            <c:ext xmlns:c16="http://schemas.microsoft.com/office/drawing/2014/chart" uri="{C3380CC4-5D6E-409C-BE32-E72D297353CC}">
              <c16:uniqueId val="{0000000B-832D-49EA-BD99-9B6ADBA7B937}"/>
            </c:ext>
          </c:extLst>
        </c:ser>
        <c:ser>
          <c:idx val="4"/>
          <c:order val="4"/>
          <c:tx>
            <c:strRef>
              <c:f>Sheet1!$F$1</c:f>
              <c:strCache>
                <c:ptCount val="1"/>
              </c:strCache>
            </c:strRef>
          </c:tx>
          <c:spPr>
            <a:ln w="25400">
              <a:solidFill>
                <a:srgbClr val="FFFFFF"/>
              </a:solidFill>
            </a:ln>
          </c:spPr>
          <c:invertIfNegative val="1"/>
          <c:dPt>
            <c:idx val="0"/>
            <c:invertIfNegative val="1"/>
            <c:bubble3D val="0"/>
            <c:spPr>
              <a:solidFill>
                <a:srgbClr val="61C250"/>
              </a:solidFill>
              <a:ln w="12700">
                <a:solidFill>
                  <a:srgbClr val="FFFFFF"/>
                </a:solidFill>
              </a:ln>
            </c:spPr>
            <c:extLst>
              <c:ext xmlns:c16="http://schemas.microsoft.com/office/drawing/2014/chart" uri="{C3380CC4-5D6E-409C-BE32-E72D297353CC}">
                <c16:uniqueId val="{0000000D-832D-49EA-BD99-9B6ADBA7B937}"/>
              </c:ext>
            </c:extLst>
          </c:dPt>
          <c:cat>
            <c:multiLvlStrRef>
              <c:f>Sheet1!$A$2,Sheet1!$A$2,Sheet1!$A$2,Sheet1!$A$2,Sheet1!$A$2</c:f>
            </c:multiLvlStrRef>
          </c:cat>
          <c:val>
            <c:numRef>
              <c:f>Sheet1!$F$2</c:f>
              <c:numCache>
                <c:formatCode>General</c:formatCode>
                <c:ptCount val="1"/>
                <c:pt idx="0">
                  <c:v>18</c:v>
                </c:pt>
              </c:numCache>
            </c:numRef>
          </c:val>
          <c:extLst>
            <c:ext xmlns:c16="http://schemas.microsoft.com/office/drawing/2014/chart" uri="{C3380CC4-5D6E-409C-BE32-E72D297353CC}">
              <c16:uniqueId val="{0000000E-832D-49EA-BD99-9B6ADBA7B937}"/>
            </c:ext>
          </c:extLst>
        </c:ser>
        <c:dLbls>
          <c:showLegendKey val="0"/>
          <c:showVal val="0"/>
          <c:showCatName val="0"/>
          <c:showSerName val="0"/>
          <c:showPercent val="0"/>
          <c:showBubbleSize val="0"/>
        </c:dLbls>
        <c:gapWidth val="100"/>
        <c:overlap val="100"/>
        <c:axId val="67451136"/>
        <c:axId val="66437120"/>
      </c:barChart>
      <c:catAx>
        <c:axId val="67451136"/>
        <c:scaling>
          <c:orientation val="minMax"/>
        </c:scaling>
        <c:delete val="1"/>
        <c:axPos val="l"/>
        <c:numFmt formatCode="General" sourceLinked="1"/>
        <c:majorTickMark val="none"/>
        <c:minorTickMark val="none"/>
        <c:tickLblPos val="nextTo"/>
        <c:crossAx val="66437120"/>
        <c:crosses val="autoZero"/>
        <c:auto val="0"/>
        <c:lblAlgn val="ctr"/>
        <c:lblOffset val="100"/>
        <c:noMultiLvlLbl val="0"/>
      </c:catAx>
      <c:valAx>
        <c:axId val="66437120"/>
        <c:scaling>
          <c:orientation val="minMax"/>
          <c:max val="1"/>
          <c:min val="0"/>
        </c:scaling>
        <c:delete val="1"/>
        <c:axPos val="b"/>
        <c:numFmt formatCode="0%" sourceLinked="1"/>
        <c:majorTickMark val="none"/>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3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600" b="1">
                <a:solidFill>
                  <a:srgbClr val="000000"/>
                </a:solidFill>
              </a:rPr>
              <a:t>1:4 2:13 3:26 4:41 5:16</a:t>
            </a:r>
          </a:p>
        </c:rich>
      </c:tx>
      <c:overlay val="1"/>
    </c:title>
    <c:autoTitleDeleted val="0"/>
    <c:plotArea>
      <c:layout/>
      <c:barChart>
        <c:barDir val="bar"/>
        <c:grouping val="percentStacked"/>
        <c:varyColors val="0"/>
        <c:ser>
          <c:idx val="0"/>
          <c:order val="0"/>
          <c:tx>
            <c:strRef>
              <c:f>Sheet1!$B$1</c:f>
              <c:strCache>
                <c:ptCount val="1"/>
              </c:strCache>
            </c:strRef>
          </c:tx>
          <c:spPr>
            <a:ln w="25400">
              <a:solidFill>
                <a:srgbClr val="FFFFFF"/>
              </a:solidFill>
            </a:ln>
          </c:spPr>
          <c:invertIfNegative val="1"/>
          <c:dPt>
            <c:idx val="0"/>
            <c:invertIfNegative val="1"/>
            <c:bubble3D val="0"/>
            <c:spPr>
              <a:solidFill>
                <a:srgbClr val="E8565A"/>
              </a:solidFill>
              <a:ln w="12700">
                <a:solidFill>
                  <a:srgbClr val="FFFFFF"/>
                </a:solidFill>
              </a:ln>
            </c:spPr>
            <c:extLst>
              <c:ext xmlns:c16="http://schemas.microsoft.com/office/drawing/2014/chart" uri="{C3380CC4-5D6E-409C-BE32-E72D297353CC}">
                <c16:uniqueId val="{00000001-B28E-404F-8E33-BB416F60358E}"/>
              </c:ext>
            </c:extLst>
          </c:dPt>
          <c:cat>
            <c:multiLvlStrRef>
              <c:f>Sheet1!$A$2,Sheet1!$A$2,Sheet1!$A$2,Sheet1!$A$2,Sheet1!$A$2</c:f>
            </c:multiLvlStrRef>
          </c:cat>
          <c:val>
            <c:numRef>
              <c:f>Sheet1!$B$2</c:f>
              <c:numCache>
                <c:formatCode>General</c:formatCode>
                <c:ptCount val="1"/>
                <c:pt idx="0">
                  <c:v>4</c:v>
                </c:pt>
              </c:numCache>
            </c:numRef>
          </c:val>
          <c:extLst>
            <c:ext xmlns:c16="http://schemas.microsoft.com/office/drawing/2014/chart" uri="{C3380CC4-5D6E-409C-BE32-E72D297353CC}">
              <c16:uniqueId val="{00000002-B28E-404F-8E33-BB416F60358E}"/>
            </c:ext>
          </c:extLst>
        </c:ser>
        <c:ser>
          <c:idx val="1"/>
          <c:order val="1"/>
          <c:tx>
            <c:strRef>
              <c:f>Sheet1!$C$1</c:f>
              <c:strCache>
                <c:ptCount val="1"/>
              </c:strCache>
            </c:strRef>
          </c:tx>
          <c:spPr>
            <a:ln w="25400">
              <a:solidFill>
                <a:srgbClr val="FFFFFF"/>
              </a:solidFill>
            </a:ln>
          </c:spPr>
          <c:invertIfNegative val="1"/>
          <c:dPt>
            <c:idx val="0"/>
            <c:invertIfNegative val="1"/>
            <c:bubble3D val="0"/>
            <c:spPr>
              <a:solidFill>
                <a:srgbClr val="F08C6B"/>
              </a:solidFill>
              <a:ln w="12700">
                <a:solidFill>
                  <a:srgbClr val="FFFFFF"/>
                </a:solidFill>
              </a:ln>
            </c:spPr>
            <c:extLst>
              <c:ext xmlns:c16="http://schemas.microsoft.com/office/drawing/2014/chart" uri="{C3380CC4-5D6E-409C-BE32-E72D297353CC}">
                <c16:uniqueId val="{00000004-B28E-404F-8E33-BB416F60358E}"/>
              </c:ext>
            </c:extLst>
          </c:dPt>
          <c:cat>
            <c:multiLvlStrRef>
              <c:f>Sheet1!$A$2,Sheet1!$A$2,Sheet1!$A$2,Sheet1!$A$2,Sheet1!$A$2</c:f>
            </c:multiLvlStrRef>
          </c:cat>
          <c:val>
            <c:numRef>
              <c:f>Sheet1!$C$2</c:f>
              <c:numCache>
                <c:formatCode>General</c:formatCode>
                <c:ptCount val="1"/>
                <c:pt idx="0">
                  <c:v>13</c:v>
                </c:pt>
              </c:numCache>
            </c:numRef>
          </c:val>
          <c:extLst>
            <c:ext xmlns:c16="http://schemas.microsoft.com/office/drawing/2014/chart" uri="{C3380CC4-5D6E-409C-BE32-E72D297353CC}">
              <c16:uniqueId val="{00000005-B28E-404F-8E33-BB416F60358E}"/>
            </c:ext>
          </c:extLst>
        </c:ser>
        <c:ser>
          <c:idx val="2"/>
          <c:order val="2"/>
          <c:tx>
            <c:strRef>
              <c:f>Sheet1!$D$1</c:f>
              <c:strCache>
                <c:ptCount val="1"/>
              </c:strCache>
            </c:strRef>
          </c:tx>
          <c:spPr>
            <a:ln w="25400">
              <a:solidFill>
                <a:srgbClr val="FFFFFF"/>
              </a:solidFill>
            </a:ln>
          </c:spPr>
          <c:invertIfNegative val="1"/>
          <c:dPt>
            <c:idx val="0"/>
            <c:invertIfNegative val="1"/>
            <c:bubble3D val="0"/>
            <c:spPr>
              <a:solidFill>
                <a:srgbClr val="FEEA8A"/>
              </a:solidFill>
              <a:ln w="12700">
                <a:solidFill>
                  <a:srgbClr val="FFFFFF"/>
                </a:solidFill>
              </a:ln>
            </c:spPr>
            <c:extLst>
              <c:ext xmlns:c16="http://schemas.microsoft.com/office/drawing/2014/chart" uri="{C3380CC4-5D6E-409C-BE32-E72D297353CC}">
                <c16:uniqueId val="{00000007-B28E-404F-8E33-BB416F60358E}"/>
              </c:ext>
            </c:extLst>
          </c:dPt>
          <c:cat>
            <c:multiLvlStrRef>
              <c:f>Sheet1!$A$2,Sheet1!$A$2,Sheet1!$A$2,Sheet1!$A$2,Sheet1!$A$2</c:f>
            </c:multiLvlStrRef>
          </c:cat>
          <c:val>
            <c:numRef>
              <c:f>Sheet1!$D$2</c:f>
              <c:numCache>
                <c:formatCode>General</c:formatCode>
                <c:ptCount val="1"/>
                <c:pt idx="0">
                  <c:v>26</c:v>
                </c:pt>
              </c:numCache>
            </c:numRef>
          </c:val>
          <c:extLst>
            <c:ext xmlns:c16="http://schemas.microsoft.com/office/drawing/2014/chart" uri="{C3380CC4-5D6E-409C-BE32-E72D297353CC}">
              <c16:uniqueId val="{00000008-B28E-404F-8E33-BB416F60358E}"/>
            </c:ext>
          </c:extLst>
        </c:ser>
        <c:ser>
          <c:idx val="3"/>
          <c:order val="3"/>
          <c:tx>
            <c:strRef>
              <c:f>Sheet1!$E$1</c:f>
              <c:strCache>
                <c:ptCount val="1"/>
              </c:strCache>
            </c:strRef>
          </c:tx>
          <c:spPr>
            <a:ln w="25400">
              <a:solidFill>
                <a:srgbClr val="FFFFFF"/>
              </a:solidFill>
            </a:ln>
          </c:spPr>
          <c:invertIfNegative val="1"/>
          <c:dPt>
            <c:idx val="0"/>
            <c:invertIfNegative val="1"/>
            <c:bubble3D val="0"/>
            <c:spPr>
              <a:solidFill>
                <a:srgbClr val="C3DC73"/>
              </a:solidFill>
              <a:ln w="12700">
                <a:solidFill>
                  <a:srgbClr val="FFFFFF"/>
                </a:solidFill>
              </a:ln>
            </c:spPr>
            <c:extLst>
              <c:ext xmlns:c16="http://schemas.microsoft.com/office/drawing/2014/chart" uri="{C3380CC4-5D6E-409C-BE32-E72D297353CC}">
                <c16:uniqueId val="{0000000A-B28E-404F-8E33-BB416F60358E}"/>
              </c:ext>
            </c:extLst>
          </c:dPt>
          <c:cat>
            <c:multiLvlStrRef>
              <c:f>Sheet1!$A$2,Sheet1!$A$2,Sheet1!$A$2,Sheet1!$A$2,Sheet1!$A$2</c:f>
            </c:multiLvlStrRef>
          </c:cat>
          <c:val>
            <c:numRef>
              <c:f>Sheet1!$E$2</c:f>
              <c:numCache>
                <c:formatCode>General</c:formatCode>
                <c:ptCount val="1"/>
                <c:pt idx="0">
                  <c:v>41</c:v>
                </c:pt>
              </c:numCache>
            </c:numRef>
          </c:val>
          <c:extLst>
            <c:ext xmlns:c16="http://schemas.microsoft.com/office/drawing/2014/chart" uri="{C3380CC4-5D6E-409C-BE32-E72D297353CC}">
              <c16:uniqueId val="{0000000B-B28E-404F-8E33-BB416F60358E}"/>
            </c:ext>
          </c:extLst>
        </c:ser>
        <c:ser>
          <c:idx val="4"/>
          <c:order val="4"/>
          <c:tx>
            <c:strRef>
              <c:f>Sheet1!$F$1</c:f>
              <c:strCache>
                <c:ptCount val="1"/>
              </c:strCache>
            </c:strRef>
          </c:tx>
          <c:spPr>
            <a:ln w="25400">
              <a:solidFill>
                <a:srgbClr val="FFFFFF"/>
              </a:solidFill>
            </a:ln>
          </c:spPr>
          <c:invertIfNegative val="1"/>
          <c:dPt>
            <c:idx val="0"/>
            <c:invertIfNegative val="1"/>
            <c:bubble3D val="0"/>
            <c:spPr>
              <a:solidFill>
                <a:srgbClr val="61C250"/>
              </a:solidFill>
              <a:ln w="12700">
                <a:solidFill>
                  <a:srgbClr val="FFFFFF"/>
                </a:solidFill>
              </a:ln>
            </c:spPr>
            <c:extLst>
              <c:ext xmlns:c16="http://schemas.microsoft.com/office/drawing/2014/chart" uri="{C3380CC4-5D6E-409C-BE32-E72D297353CC}">
                <c16:uniqueId val="{0000000D-B28E-404F-8E33-BB416F60358E}"/>
              </c:ext>
            </c:extLst>
          </c:dPt>
          <c:cat>
            <c:multiLvlStrRef>
              <c:f>Sheet1!$A$2,Sheet1!$A$2,Sheet1!$A$2,Sheet1!$A$2,Sheet1!$A$2</c:f>
            </c:multiLvlStrRef>
          </c:cat>
          <c:val>
            <c:numRef>
              <c:f>Sheet1!$F$2</c:f>
              <c:numCache>
                <c:formatCode>General</c:formatCode>
                <c:ptCount val="1"/>
                <c:pt idx="0">
                  <c:v>16</c:v>
                </c:pt>
              </c:numCache>
            </c:numRef>
          </c:val>
          <c:extLst>
            <c:ext xmlns:c16="http://schemas.microsoft.com/office/drawing/2014/chart" uri="{C3380CC4-5D6E-409C-BE32-E72D297353CC}">
              <c16:uniqueId val="{0000000E-B28E-404F-8E33-BB416F60358E}"/>
            </c:ext>
          </c:extLst>
        </c:ser>
        <c:dLbls>
          <c:showLegendKey val="0"/>
          <c:showVal val="0"/>
          <c:showCatName val="0"/>
          <c:showSerName val="0"/>
          <c:showPercent val="0"/>
          <c:showBubbleSize val="0"/>
        </c:dLbls>
        <c:gapWidth val="100"/>
        <c:overlap val="100"/>
        <c:axId val="67451136"/>
        <c:axId val="66437120"/>
      </c:barChart>
      <c:catAx>
        <c:axId val="67451136"/>
        <c:scaling>
          <c:orientation val="minMax"/>
        </c:scaling>
        <c:delete val="1"/>
        <c:axPos val="l"/>
        <c:numFmt formatCode="General" sourceLinked="1"/>
        <c:majorTickMark val="none"/>
        <c:minorTickMark val="none"/>
        <c:tickLblPos val="nextTo"/>
        <c:crossAx val="66437120"/>
        <c:crosses val="autoZero"/>
        <c:auto val="0"/>
        <c:lblAlgn val="ctr"/>
        <c:lblOffset val="100"/>
        <c:noMultiLvlLbl val="0"/>
      </c:catAx>
      <c:valAx>
        <c:axId val="66437120"/>
        <c:scaling>
          <c:orientation val="minMax"/>
          <c:max val="1"/>
          <c:min val="0"/>
        </c:scaling>
        <c:delete val="1"/>
        <c:axPos val="b"/>
        <c:numFmt formatCode="0%" sourceLinked="1"/>
        <c:majorTickMark val="none"/>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3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600" b="1">
                <a:solidFill>
                  <a:srgbClr val="000000"/>
                </a:solidFill>
              </a:rPr>
              <a:t>1:7 2:7 3:24 4:38 5:24</a:t>
            </a:r>
          </a:p>
        </c:rich>
      </c:tx>
      <c:overlay val="1"/>
    </c:title>
    <c:autoTitleDeleted val="0"/>
    <c:plotArea>
      <c:layout/>
      <c:barChart>
        <c:barDir val="bar"/>
        <c:grouping val="percentStacked"/>
        <c:varyColors val="0"/>
        <c:ser>
          <c:idx val="0"/>
          <c:order val="0"/>
          <c:tx>
            <c:strRef>
              <c:f>Sheet1!$B$1</c:f>
              <c:strCache>
                <c:ptCount val="1"/>
              </c:strCache>
            </c:strRef>
          </c:tx>
          <c:spPr>
            <a:ln w="25400">
              <a:solidFill>
                <a:srgbClr val="FFFFFF"/>
              </a:solidFill>
            </a:ln>
          </c:spPr>
          <c:invertIfNegative val="1"/>
          <c:dPt>
            <c:idx val="0"/>
            <c:invertIfNegative val="1"/>
            <c:bubble3D val="0"/>
            <c:spPr>
              <a:solidFill>
                <a:srgbClr val="E8565A"/>
              </a:solidFill>
              <a:ln w="12700">
                <a:solidFill>
                  <a:srgbClr val="FFFFFF"/>
                </a:solidFill>
              </a:ln>
            </c:spPr>
            <c:extLst>
              <c:ext xmlns:c16="http://schemas.microsoft.com/office/drawing/2014/chart" uri="{C3380CC4-5D6E-409C-BE32-E72D297353CC}">
                <c16:uniqueId val="{00000001-DAF1-42C1-B36F-48CA9FD04947}"/>
              </c:ext>
            </c:extLst>
          </c:dPt>
          <c:cat>
            <c:multiLvlStrRef>
              <c:f>Sheet1!$A$2,Sheet1!$A$2,Sheet1!$A$2,Sheet1!$A$2,Sheet1!$A$2</c:f>
            </c:multiLvlStrRef>
          </c:cat>
          <c:val>
            <c:numRef>
              <c:f>Sheet1!$B$2</c:f>
              <c:numCache>
                <c:formatCode>General</c:formatCode>
                <c:ptCount val="1"/>
                <c:pt idx="0">
                  <c:v>7</c:v>
                </c:pt>
              </c:numCache>
            </c:numRef>
          </c:val>
          <c:extLst>
            <c:ext xmlns:c16="http://schemas.microsoft.com/office/drawing/2014/chart" uri="{C3380CC4-5D6E-409C-BE32-E72D297353CC}">
              <c16:uniqueId val="{00000002-DAF1-42C1-B36F-48CA9FD04947}"/>
            </c:ext>
          </c:extLst>
        </c:ser>
        <c:ser>
          <c:idx val="1"/>
          <c:order val="1"/>
          <c:tx>
            <c:strRef>
              <c:f>Sheet1!$C$1</c:f>
              <c:strCache>
                <c:ptCount val="1"/>
              </c:strCache>
            </c:strRef>
          </c:tx>
          <c:spPr>
            <a:ln w="25400">
              <a:solidFill>
                <a:srgbClr val="FFFFFF"/>
              </a:solidFill>
            </a:ln>
          </c:spPr>
          <c:invertIfNegative val="1"/>
          <c:dPt>
            <c:idx val="0"/>
            <c:invertIfNegative val="1"/>
            <c:bubble3D val="0"/>
            <c:spPr>
              <a:solidFill>
                <a:srgbClr val="F08C6B"/>
              </a:solidFill>
              <a:ln w="12700">
                <a:solidFill>
                  <a:srgbClr val="FFFFFF"/>
                </a:solidFill>
              </a:ln>
            </c:spPr>
            <c:extLst>
              <c:ext xmlns:c16="http://schemas.microsoft.com/office/drawing/2014/chart" uri="{C3380CC4-5D6E-409C-BE32-E72D297353CC}">
                <c16:uniqueId val="{00000004-DAF1-42C1-B36F-48CA9FD04947}"/>
              </c:ext>
            </c:extLst>
          </c:dPt>
          <c:cat>
            <c:multiLvlStrRef>
              <c:f>Sheet1!$A$2,Sheet1!$A$2,Sheet1!$A$2,Sheet1!$A$2,Sheet1!$A$2</c:f>
            </c:multiLvlStrRef>
          </c:cat>
          <c:val>
            <c:numRef>
              <c:f>Sheet1!$C$2</c:f>
              <c:numCache>
                <c:formatCode>General</c:formatCode>
                <c:ptCount val="1"/>
                <c:pt idx="0">
                  <c:v>7</c:v>
                </c:pt>
              </c:numCache>
            </c:numRef>
          </c:val>
          <c:extLst>
            <c:ext xmlns:c16="http://schemas.microsoft.com/office/drawing/2014/chart" uri="{C3380CC4-5D6E-409C-BE32-E72D297353CC}">
              <c16:uniqueId val="{00000005-DAF1-42C1-B36F-48CA9FD04947}"/>
            </c:ext>
          </c:extLst>
        </c:ser>
        <c:ser>
          <c:idx val="2"/>
          <c:order val="2"/>
          <c:tx>
            <c:strRef>
              <c:f>Sheet1!$D$1</c:f>
              <c:strCache>
                <c:ptCount val="1"/>
              </c:strCache>
            </c:strRef>
          </c:tx>
          <c:spPr>
            <a:ln w="25400">
              <a:solidFill>
                <a:srgbClr val="FFFFFF"/>
              </a:solidFill>
            </a:ln>
          </c:spPr>
          <c:invertIfNegative val="1"/>
          <c:dPt>
            <c:idx val="0"/>
            <c:invertIfNegative val="1"/>
            <c:bubble3D val="0"/>
            <c:spPr>
              <a:solidFill>
                <a:srgbClr val="FEEA8A"/>
              </a:solidFill>
              <a:ln w="12700">
                <a:solidFill>
                  <a:srgbClr val="FFFFFF"/>
                </a:solidFill>
              </a:ln>
            </c:spPr>
            <c:extLst>
              <c:ext xmlns:c16="http://schemas.microsoft.com/office/drawing/2014/chart" uri="{C3380CC4-5D6E-409C-BE32-E72D297353CC}">
                <c16:uniqueId val="{00000007-DAF1-42C1-B36F-48CA9FD04947}"/>
              </c:ext>
            </c:extLst>
          </c:dPt>
          <c:cat>
            <c:multiLvlStrRef>
              <c:f>Sheet1!$A$2,Sheet1!$A$2,Sheet1!$A$2,Sheet1!$A$2,Sheet1!$A$2</c:f>
            </c:multiLvlStrRef>
          </c:cat>
          <c:val>
            <c:numRef>
              <c:f>Sheet1!$D$2</c:f>
              <c:numCache>
                <c:formatCode>General</c:formatCode>
                <c:ptCount val="1"/>
                <c:pt idx="0">
                  <c:v>24</c:v>
                </c:pt>
              </c:numCache>
            </c:numRef>
          </c:val>
          <c:extLst>
            <c:ext xmlns:c16="http://schemas.microsoft.com/office/drawing/2014/chart" uri="{C3380CC4-5D6E-409C-BE32-E72D297353CC}">
              <c16:uniqueId val="{00000008-DAF1-42C1-B36F-48CA9FD04947}"/>
            </c:ext>
          </c:extLst>
        </c:ser>
        <c:ser>
          <c:idx val="3"/>
          <c:order val="3"/>
          <c:tx>
            <c:strRef>
              <c:f>Sheet1!$E$1</c:f>
              <c:strCache>
                <c:ptCount val="1"/>
              </c:strCache>
            </c:strRef>
          </c:tx>
          <c:spPr>
            <a:ln w="25400">
              <a:solidFill>
                <a:srgbClr val="FFFFFF"/>
              </a:solidFill>
            </a:ln>
          </c:spPr>
          <c:invertIfNegative val="1"/>
          <c:dPt>
            <c:idx val="0"/>
            <c:invertIfNegative val="1"/>
            <c:bubble3D val="0"/>
            <c:spPr>
              <a:solidFill>
                <a:srgbClr val="C3DC73"/>
              </a:solidFill>
              <a:ln w="12700">
                <a:solidFill>
                  <a:srgbClr val="FFFFFF"/>
                </a:solidFill>
              </a:ln>
            </c:spPr>
            <c:extLst>
              <c:ext xmlns:c16="http://schemas.microsoft.com/office/drawing/2014/chart" uri="{C3380CC4-5D6E-409C-BE32-E72D297353CC}">
                <c16:uniqueId val="{0000000A-DAF1-42C1-B36F-48CA9FD04947}"/>
              </c:ext>
            </c:extLst>
          </c:dPt>
          <c:cat>
            <c:multiLvlStrRef>
              <c:f>Sheet1!$A$2,Sheet1!$A$2,Sheet1!$A$2,Sheet1!$A$2,Sheet1!$A$2</c:f>
            </c:multiLvlStrRef>
          </c:cat>
          <c:val>
            <c:numRef>
              <c:f>Sheet1!$E$2</c:f>
              <c:numCache>
                <c:formatCode>General</c:formatCode>
                <c:ptCount val="1"/>
                <c:pt idx="0">
                  <c:v>38</c:v>
                </c:pt>
              </c:numCache>
            </c:numRef>
          </c:val>
          <c:extLst>
            <c:ext xmlns:c16="http://schemas.microsoft.com/office/drawing/2014/chart" uri="{C3380CC4-5D6E-409C-BE32-E72D297353CC}">
              <c16:uniqueId val="{0000000B-DAF1-42C1-B36F-48CA9FD04947}"/>
            </c:ext>
          </c:extLst>
        </c:ser>
        <c:ser>
          <c:idx val="4"/>
          <c:order val="4"/>
          <c:tx>
            <c:strRef>
              <c:f>Sheet1!$F$1</c:f>
              <c:strCache>
                <c:ptCount val="1"/>
              </c:strCache>
            </c:strRef>
          </c:tx>
          <c:spPr>
            <a:ln w="25400">
              <a:solidFill>
                <a:srgbClr val="FFFFFF"/>
              </a:solidFill>
            </a:ln>
          </c:spPr>
          <c:invertIfNegative val="1"/>
          <c:dPt>
            <c:idx val="0"/>
            <c:invertIfNegative val="1"/>
            <c:bubble3D val="0"/>
            <c:spPr>
              <a:solidFill>
                <a:srgbClr val="61C250"/>
              </a:solidFill>
              <a:ln w="12700">
                <a:solidFill>
                  <a:srgbClr val="FFFFFF"/>
                </a:solidFill>
              </a:ln>
            </c:spPr>
            <c:extLst>
              <c:ext xmlns:c16="http://schemas.microsoft.com/office/drawing/2014/chart" uri="{C3380CC4-5D6E-409C-BE32-E72D297353CC}">
                <c16:uniqueId val="{0000000D-DAF1-42C1-B36F-48CA9FD04947}"/>
              </c:ext>
            </c:extLst>
          </c:dPt>
          <c:cat>
            <c:multiLvlStrRef>
              <c:f>Sheet1!$A$2,Sheet1!$A$2,Sheet1!$A$2,Sheet1!$A$2,Sheet1!$A$2</c:f>
            </c:multiLvlStrRef>
          </c:cat>
          <c:val>
            <c:numRef>
              <c:f>Sheet1!$F$2</c:f>
              <c:numCache>
                <c:formatCode>General</c:formatCode>
                <c:ptCount val="1"/>
                <c:pt idx="0">
                  <c:v>24</c:v>
                </c:pt>
              </c:numCache>
            </c:numRef>
          </c:val>
          <c:extLst>
            <c:ext xmlns:c16="http://schemas.microsoft.com/office/drawing/2014/chart" uri="{C3380CC4-5D6E-409C-BE32-E72D297353CC}">
              <c16:uniqueId val="{0000000E-DAF1-42C1-B36F-48CA9FD04947}"/>
            </c:ext>
          </c:extLst>
        </c:ser>
        <c:dLbls>
          <c:showLegendKey val="0"/>
          <c:showVal val="0"/>
          <c:showCatName val="0"/>
          <c:showSerName val="0"/>
          <c:showPercent val="0"/>
          <c:showBubbleSize val="0"/>
        </c:dLbls>
        <c:gapWidth val="100"/>
        <c:overlap val="100"/>
        <c:axId val="67451136"/>
        <c:axId val="66437120"/>
      </c:barChart>
      <c:catAx>
        <c:axId val="67451136"/>
        <c:scaling>
          <c:orientation val="minMax"/>
        </c:scaling>
        <c:delete val="1"/>
        <c:axPos val="l"/>
        <c:numFmt formatCode="General" sourceLinked="1"/>
        <c:majorTickMark val="none"/>
        <c:minorTickMark val="none"/>
        <c:tickLblPos val="nextTo"/>
        <c:crossAx val="66437120"/>
        <c:crosses val="autoZero"/>
        <c:auto val="0"/>
        <c:lblAlgn val="ctr"/>
        <c:lblOffset val="100"/>
        <c:noMultiLvlLbl val="0"/>
      </c:catAx>
      <c:valAx>
        <c:axId val="66437120"/>
        <c:scaling>
          <c:orientation val="minMax"/>
          <c:max val="1"/>
          <c:min val="0"/>
        </c:scaling>
        <c:delete val="1"/>
        <c:axPos val="b"/>
        <c:numFmt formatCode="0%" sourceLinked="1"/>
        <c:majorTickMark val="none"/>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3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600" b="1">
                <a:solidFill>
                  <a:srgbClr val="000000"/>
                </a:solidFill>
              </a:rPr>
              <a:t>1:0 2:3 3:18 4:44 5:34</a:t>
            </a:r>
          </a:p>
        </c:rich>
      </c:tx>
      <c:overlay val="1"/>
    </c:title>
    <c:autoTitleDeleted val="0"/>
    <c:plotArea>
      <c:layout/>
      <c:barChart>
        <c:barDir val="bar"/>
        <c:grouping val="percentStacked"/>
        <c:varyColors val="0"/>
        <c:ser>
          <c:idx val="0"/>
          <c:order val="0"/>
          <c:tx>
            <c:strRef>
              <c:f>Sheet1!$B$1</c:f>
              <c:strCache>
                <c:ptCount val="1"/>
              </c:strCache>
            </c:strRef>
          </c:tx>
          <c:spPr>
            <a:ln w="25400">
              <a:solidFill>
                <a:srgbClr val="FFFFFF"/>
              </a:solidFill>
            </a:ln>
          </c:spPr>
          <c:invertIfNegative val="1"/>
          <c:dPt>
            <c:idx val="0"/>
            <c:invertIfNegative val="1"/>
            <c:bubble3D val="0"/>
            <c:spPr>
              <a:solidFill>
                <a:srgbClr val="E8565A"/>
              </a:solidFill>
              <a:ln w="12700">
                <a:solidFill>
                  <a:srgbClr val="FFFFFF"/>
                </a:solidFill>
              </a:ln>
            </c:spPr>
            <c:extLst>
              <c:ext xmlns:c16="http://schemas.microsoft.com/office/drawing/2014/chart" uri="{C3380CC4-5D6E-409C-BE32-E72D297353CC}">
                <c16:uniqueId val="{00000001-FA26-43C2-8D4C-3FEEF9A4325B}"/>
              </c:ext>
            </c:extLst>
          </c:dPt>
          <c:cat>
            <c:multiLvlStrRef>
              <c:f>Sheet1!$A$2,Sheet1!$A$2,Sheet1!$A$2,Sheet1!$A$2,Sheet1!$A$2</c:f>
            </c:multiLvlStrRef>
          </c:cat>
          <c:val>
            <c:numRef>
              <c:f>Sheet1!$B$2</c:f>
              <c:numCache>
                <c:formatCode>General</c:formatCode>
                <c:ptCount val="1"/>
                <c:pt idx="0">
                  <c:v>0</c:v>
                </c:pt>
              </c:numCache>
            </c:numRef>
          </c:val>
          <c:extLst>
            <c:ext xmlns:c16="http://schemas.microsoft.com/office/drawing/2014/chart" uri="{C3380CC4-5D6E-409C-BE32-E72D297353CC}">
              <c16:uniqueId val="{00000002-FA26-43C2-8D4C-3FEEF9A4325B}"/>
            </c:ext>
          </c:extLst>
        </c:ser>
        <c:ser>
          <c:idx val="1"/>
          <c:order val="1"/>
          <c:tx>
            <c:strRef>
              <c:f>Sheet1!$C$1</c:f>
              <c:strCache>
                <c:ptCount val="1"/>
              </c:strCache>
            </c:strRef>
          </c:tx>
          <c:spPr>
            <a:ln w="25400">
              <a:solidFill>
                <a:srgbClr val="FFFFFF"/>
              </a:solidFill>
            </a:ln>
          </c:spPr>
          <c:invertIfNegative val="1"/>
          <c:dPt>
            <c:idx val="0"/>
            <c:invertIfNegative val="1"/>
            <c:bubble3D val="0"/>
            <c:spPr>
              <a:solidFill>
                <a:srgbClr val="F08C6B"/>
              </a:solidFill>
              <a:ln w="12700">
                <a:solidFill>
                  <a:srgbClr val="FFFFFF"/>
                </a:solidFill>
              </a:ln>
            </c:spPr>
            <c:extLst>
              <c:ext xmlns:c16="http://schemas.microsoft.com/office/drawing/2014/chart" uri="{C3380CC4-5D6E-409C-BE32-E72D297353CC}">
                <c16:uniqueId val="{00000004-FA26-43C2-8D4C-3FEEF9A4325B}"/>
              </c:ext>
            </c:extLst>
          </c:dPt>
          <c:cat>
            <c:multiLvlStrRef>
              <c:f>Sheet1!$A$2,Sheet1!$A$2,Sheet1!$A$2,Sheet1!$A$2,Sheet1!$A$2</c:f>
            </c:multiLvlStrRef>
          </c:cat>
          <c:val>
            <c:numRef>
              <c:f>Sheet1!$C$2</c:f>
              <c:numCache>
                <c:formatCode>General</c:formatCode>
                <c:ptCount val="1"/>
                <c:pt idx="0">
                  <c:v>3</c:v>
                </c:pt>
              </c:numCache>
            </c:numRef>
          </c:val>
          <c:extLst>
            <c:ext xmlns:c16="http://schemas.microsoft.com/office/drawing/2014/chart" uri="{C3380CC4-5D6E-409C-BE32-E72D297353CC}">
              <c16:uniqueId val="{00000005-FA26-43C2-8D4C-3FEEF9A4325B}"/>
            </c:ext>
          </c:extLst>
        </c:ser>
        <c:ser>
          <c:idx val="2"/>
          <c:order val="2"/>
          <c:tx>
            <c:strRef>
              <c:f>Sheet1!$D$1</c:f>
              <c:strCache>
                <c:ptCount val="1"/>
              </c:strCache>
            </c:strRef>
          </c:tx>
          <c:spPr>
            <a:ln w="25400">
              <a:solidFill>
                <a:srgbClr val="FFFFFF"/>
              </a:solidFill>
            </a:ln>
          </c:spPr>
          <c:invertIfNegative val="1"/>
          <c:dPt>
            <c:idx val="0"/>
            <c:invertIfNegative val="1"/>
            <c:bubble3D val="0"/>
            <c:spPr>
              <a:solidFill>
                <a:srgbClr val="FEEA8A"/>
              </a:solidFill>
              <a:ln w="12700">
                <a:solidFill>
                  <a:srgbClr val="FFFFFF"/>
                </a:solidFill>
              </a:ln>
            </c:spPr>
            <c:extLst>
              <c:ext xmlns:c16="http://schemas.microsoft.com/office/drawing/2014/chart" uri="{C3380CC4-5D6E-409C-BE32-E72D297353CC}">
                <c16:uniqueId val="{00000007-FA26-43C2-8D4C-3FEEF9A4325B}"/>
              </c:ext>
            </c:extLst>
          </c:dPt>
          <c:cat>
            <c:multiLvlStrRef>
              <c:f>Sheet1!$A$2,Sheet1!$A$2,Sheet1!$A$2,Sheet1!$A$2,Sheet1!$A$2</c:f>
            </c:multiLvlStrRef>
          </c:cat>
          <c:val>
            <c:numRef>
              <c:f>Sheet1!$D$2</c:f>
              <c:numCache>
                <c:formatCode>General</c:formatCode>
                <c:ptCount val="1"/>
                <c:pt idx="0">
                  <c:v>18</c:v>
                </c:pt>
              </c:numCache>
            </c:numRef>
          </c:val>
          <c:extLst>
            <c:ext xmlns:c16="http://schemas.microsoft.com/office/drawing/2014/chart" uri="{C3380CC4-5D6E-409C-BE32-E72D297353CC}">
              <c16:uniqueId val="{00000008-FA26-43C2-8D4C-3FEEF9A4325B}"/>
            </c:ext>
          </c:extLst>
        </c:ser>
        <c:ser>
          <c:idx val="3"/>
          <c:order val="3"/>
          <c:tx>
            <c:strRef>
              <c:f>Sheet1!$E$1</c:f>
              <c:strCache>
                <c:ptCount val="1"/>
              </c:strCache>
            </c:strRef>
          </c:tx>
          <c:spPr>
            <a:ln w="25400">
              <a:solidFill>
                <a:srgbClr val="FFFFFF"/>
              </a:solidFill>
            </a:ln>
          </c:spPr>
          <c:invertIfNegative val="1"/>
          <c:dPt>
            <c:idx val="0"/>
            <c:invertIfNegative val="1"/>
            <c:bubble3D val="0"/>
            <c:spPr>
              <a:solidFill>
                <a:srgbClr val="C3DC73"/>
              </a:solidFill>
              <a:ln w="12700">
                <a:solidFill>
                  <a:srgbClr val="FFFFFF"/>
                </a:solidFill>
              </a:ln>
            </c:spPr>
            <c:extLst>
              <c:ext xmlns:c16="http://schemas.microsoft.com/office/drawing/2014/chart" uri="{C3380CC4-5D6E-409C-BE32-E72D297353CC}">
                <c16:uniqueId val="{0000000A-FA26-43C2-8D4C-3FEEF9A4325B}"/>
              </c:ext>
            </c:extLst>
          </c:dPt>
          <c:cat>
            <c:multiLvlStrRef>
              <c:f>Sheet1!$A$2,Sheet1!$A$2,Sheet1!$A$2,Sheet1!$A$2,Sheet1!$A$2</c:f>
            </c:multiLvlStrRef>
          </c:cat>
          <c:val>
            <c:numRef>
              <c:f>Sheet1!$E$2</c:f>
              <c:numCache>
                <c:formatCode>General</c:formatCode>
                <c:ptCount val="1"/>
                <c:pt idx="0">
                  <c:v>44</c:v>
                </c:pt>
              </c:numCache>
            </c:numRef>
          </c:val>
          <c:extLst>
            <c:ext xmlns:c16="http://schemas.microsoft.com/office/drawing/2014/chart" uri="{C3380CC4-5D6E-409C-BE32-E72D297353CC}">
              <c16:uniqueId val="{0000000B-FA26-43C2-8D4C-3FEEF9A4325B}"/>
            </c:ext>
          </c:extLst>
        </c:ser>
        <c:ser>
          <c:idx val="4"/>
          <c:order val="4"/>
          <c:tx>
            <c:strRef>
              <c:f>Sheet1!$F$1</c:f>
              <c:strCache>
                <c:ptCount val="1"/>
              </c:strCache>
            </c:strRef>
          </c:tx>
          <c:spPr>
            <a:ln w="25400">
              <a:solidFill>
                <a:srgbClr val="FFFFFF"/>
              </a:solidFill>
            </a:ln>
          </c:spPr>
          <c:invertIfNegative val="1"/>
          <c:dPt>
            <c:idx val="0"/>
            <c:invertIfNegative val="1"/>
            <c:bubble3D val="0"/>
            <c:spPr>
              <a:solidFill>
                <a:srgbClr val="61C250"/>
              </a:solidFill>
              <a:ln w="12700">
                <a:solidFill>
                  <a:srgbClr val="FFFFFF"/>
                </a:solidFill>
              </a:ln>
            </c:spPr>
            <c:extLst>
              <c:ext xmlns:c16="http://schemas.microsoft.com/office/drawing/2014/chart" uri="{C3380CC4-5D6E-409C-BE32-E72D297353CC}">
                <c16:uniqueId val="{0000000D-FA26-43C2-8D4C-3FEEF9A4325B}"/>
              </c:ext>
            </c:extLst>
          </c:dPt>
          <c:cat>
            <c:multiLvlStrRef>
              <c:f>Sheet1!$A$2,Sheet1!$A$2,Sheet1!$A$2,Sheet1!$A$2,Sheet1!$A$2</c:f>
            </c:multiLvlStrRef>
          </c:cat>
          <c:val>
            <c:numRef>
              <c:f>Sheet1!$F$2</c:f>
              <c:numCache>
                <c:formatCode>General</c:formatCode>
                <c:ptCount val="1"/>
                <c:pt idx="0">
                  <c:v>34</c:v>
                </c:pt>
              </c:numCache>
            </c:numRef>
          </c:val>
          <c:extLst>
            <c:ext xmlns:c16="http://schemas.microsoft.com/office/drawing/2014/chart" uri="{C3380CC4-5D6E-409C-BE32-E72D297353CC}">
              <c16:uniqueId val="{0000000E-FA26-43C2-8D4C-3FEEF9A4325B}"/>
            </c:ext>
          </c:extLst>
        </c:ser>
        <c:dLbls>
          <c:showLegendKey val="0"/>
          <c:showVal val="0"/>
          <c:showCatName val="0"/>
          <c:showSerName val="0"/>
          <c:showPercent val="0"/>
          <c:showBubbleSize val="0"/>
        </c:dLbls>
        <c:gapWidth val="100"/>
        <c:overlap val="100"/>
        <c:axId val="67451136"/>
        <c:axId val="66437120"/>
      </c:barChart>
      <c:catAx>
        <c:axId val="67451136"/>
        <c:scaling>
          <c:orientation val="minMax"/>
        </c:scaling>
        <c:delete val="1"/>
        <c:axPos val="l"/>
        <c:numFmt formatCode="General" sourceLinked="1"/>
        <c:majorTickMark val="none"/>
        <c:minorTickMark val="none"/>
        <c:tickLblPos val="nextTo"/>
        <c:crossAx val="66437120"/>
        <c:crosses val="autoZero"/>
        <c:auto val="0"/>
        <c:lblAlgn val="ctr"/>
        <c:lblOffset val="100"/>
        <c:noMultiLvlLbl val="0"/>
      </c:catAx>
      <c:valAx>
        <c:axId val="66437120"/>
        <c:scaling>
          <c:orientation val="minMax"/>
          <c:max val="1"/>
          <c:min val="0"/>
        </c:scaling>
        <c:delete val="1"/>
        <c:axPos val="b"/>
        <c:numFmt formatCode="0%" sourceLinked="1"/>
        <c:majorTickMark val="none"/>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3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600" b="1">
                <a:solidFill>
                  <a:srgbClr val="000000"/>
                </a:solidFill>
              </a:rPr>
              <a:t>1:8 2:10 3:23 4:37 5:22</a:t>
            </a:r>
          </a:p>
        </c:rich>
      </c:tx>
      <c:overlay val="1"/>
    </c:title>
    <c:autoTitleDeleted val="0"/>
    <c:plotArea>
      <c:layout/>
      <c:barChart>
        <c:barDir val="bar"/>
        <c:grouping val="percentStacked"/>
        <c:varyColors val="0"/>
        <c:ser>
          <c:idx val="0"/>
          <c:order val="0"/>
          <c:tx>
            <c:strRef>
              <c:f>Sheet1!$B$1</c:f>
              <c:strCache>
                <c:ptCount val="1"/>
              </c:strCache>
            </c:strRef>
          </c:tx>
          <c:spPr>
            <a:ln w="25400">
              <a:solidFill>
                <a:srgbClr val="FFFFFF"/>
              </a:solidFill>
            </a:ln>
          </c:spPr>
          <c:invertIfNegative val="1"/>
          <c:dPt>
            <c:idx val="0"/>
            <c:invertIfNegative val="1"/>
            <c:bubble3D val="0"/>
            <c:spPr>
              <a:solidFill>
                <a:srgbClr val="E8565A"/>
              </a:solidFill>
              <a:ln w="12700">
                <a:solidFill>
                  <a:srgbClr val="FFFFFF"/>
                </a:solidFill>
              </a:ln>
            </c:spPr>
            <c:extLst>
              <c:ext xmlns:c16="http://schemas.microsoft.com/office/drawing/2014/chart" uri="{C3380CC4-5D6E-409C-BE32-E72D297353CC}">
                <c16:uniqueId val="{00000001-F311-48DC-B7C4-1439CC16C1EA}"/>
              </c:ext>
            </c:extLst>
          </c:dPt>
          <c:cat>
            <c:multiLvlStrRef>
              <c:f>Sheet1!$A$2,Sheet1!$A$2,Sheet1!$A$2,Sheet1!$A$2,Sheet1!$A$2</c:f>
            </c:multiLvlStrRef>
          </c:cat>
          <c:val>
            <c:numRef>
              <c:f>Sheet1!$B$2</c:f>
              <c:numCache>
                <c:formatCode>General</c:formatCode>
                <c:ptCount val="1"/>
                <c:pt idx="0">
                  <c:v>8</c:v>
                </c:pt>
              </c:numCache>
            </c:numRef>
          </c:val>
          <c:extLst>
            <c:ext xmlns:c16="http://schemas.microsoft.com/office/drawing/2014/chart" uri="{C3380CC4-5D6E-409C-BE32-E72D297353CC}">
              <c16:uniqueId val="{00000002-F311-48DC-B7C4-1439CC16C1EA}"/>
            </c:ext>
          </c:extLst>
        </c:ser>
        <c:ser>
          <c:idx val="1"/>
          <c:order val="1"/>
          <c:tx>
            <c:strRef>
              <c:f>Sheet1!$C$1</c:f>
              <c:strCache>
                <c:ptCount val="1"/>
              </c:strCache>
            </c:strRef>
          </c:tx>
          <c:spPr>
            <a:ln w="25400">
              <a:solidFill>
                <a:srgbClr val="FFFFFF"/>
              </a:solidFill>
            </a:ln>
          </c:spPr>
          <c:invertIfNegative val="1"/>
          <c:dPt>
            <c:idx val="0"/>
            <c:invertIfNegative val="1"/>
            <c:bubble3D val="0"/>
            <c:spPr>
              <a:solidFill>
                <a:srgbClr val="F08C6B"/>
              </a:solidFill>
              <a:ln w="12700">
                <a:solidFill>
                  <a:srgbClr val="FFFFFF"/>
                </a:solidFill>
              </a:ln>
            </c:spPr>
            <c:extLst>
              <c:ext xmlns:c16="http://schemas.microsoft.com/office/drawing/2014/chart" uri="{C3380CC4-5D6E-409C-BE32-E72D297353CC}">
                <c16:uniqueId val="{00000004-F311-48DC-B7C4-1439CC16C1EA}"/>
              </c:ext>
            </c:extLst>
          </c:dPt>
          <c:cat>
            <c:multiLvlStrRef>
              <c:f>Sheet1!$A$2,Sheet1!$A$2,Sheet1!$A$2,Sheet1!$A$2,Sheet1!$A$2</c:f>
            </c:multiLvlStrRef>
          </c:cat>
          <c:val>
            <c:numRef>
              <c:f>Sheet1!$C$2</c:f>
              <c:numCache>
                <c:formatCode>General</c:formatCode>
                <c:ptCount val="1"/>
                <c:pt idx="0">
                  <c:v>10</c:v>
                </c:pt>
              </c:numCache>
            </c:numRef>
          </c:val>
          <c:extLst>
            <c:ext xmlns:c16="http://schemas.microsoft.com/office/drawing/2014/chart" uri="{C3380CC4-5D6E-409C-BE32-E72D297353CC}">
              <c16:uniqueId val="{00000005-F311-48DC-B7C4-1439CC16C1EA}"/>
            </c:ext>
          </c:extLst>
        </c:ser>
        <c:ser>
          <c:idx val="2"/>
          <c:order val="2"/>
          <c:tx>
            <c:strRef>
              <c:f>Sheet1!$D$1</c:f>
              <c:strCache>
                <c:ptCount val="1"/>
              </c:strCache>
            </c:strRef>
          </c:tx>
          <c:spPr>
            <a:ln w="25400">
              <a:solidFill>
                <a:srgbClr val="FFFFFF"/>
              </a:solidFill>
            </a:ln>
          </c:spPr>
          <c:invertIfNegative val="1"/>
          <c:dPt>
            <c:idx val="0"/>
            <c:invertIfNegative val="1"/>
            <c:bubble3D val="0"/>
            <c:spPr>
              <a:solidFill>
                <a:srgbClr val="FEEA8A"/>
              </a:solidFill>
              <a:ln w="12700">
                <a:solidFill>
                  <a:srgbClr val="FFFFFF"/>
                </a:solidFill>
              </a:ln>
            </c:spPr>
            <c:extLst>
              <c:ext xmlns:c16="http://schemas.microsoft.com/office/drawing/2014/chart" uri="{C3380CC4-5D6E-409C-BE32-E72D297353CC}">
                <c16:uniqueId val="{00000007-F311-48DC-B7C4-1439CC16C1EA}"/>
              </c:ext>
            </c:extLst>
          </c:dPt>
          <c:cat>
            <c:multiLvlStrRef>
              <c:f>Sheet1!$A$2,Sheet1!$A$2,Sheet1!$A$2,Sheet1!$A$2,Sheet1!$A$2</c:f>
            </c:multiLvlStrRef>
          </c:cat>
          <c:val>
            <c:numRef>
              <c:f>Sheet1!$D$2</c:f>
              <c:numCache>
                <c:formatCode>General</c:formatCode>
                <c:ptCount val="1"/>
                <c:pt idx="0">
                  <c:v>23</c:v>
                </c:pt>
              </c:numCache>
            </c:numRef>
          </c:val>
          <c:extLst>
            <c:ext xmlns:c16="http://schemas.microsoft.com/office/drawing/2014/chart" uri="{C3380CC4-5D6E-409C-BE32-E72D297353CC}">
              <c16:uniqueId val="{00000008-F311-48DC-B7C4-1439CC16C1EA}"/>
            </c:ext>
          </c:extLst>
        </c:ser>
        <c:ser>
          <c:idx val="3"/>
          <c:order val="3"/>
          <c:tx>
            <c:strRef>
              <c:f>Sheet1!$E$1</c:f>
              <c:strCache>
                <c:ptCount val="1"/>
              </c:strCache>
            </c:strRef>
          </c:tx>
          <c:spPr>
            <a:ln w="25400">
              <a:solidFill>
                <a:srgbClr val="FFFFFF"/>
              </a:solidFill>
            </a:ln>
          </c:spPr>
          <c:invertIfNegative val="1"/>
          <c:dPt>
            <c:idx val="0"/>
            <c:invertIfNegative val="1"/>
            <c:bubble3D val="0"/>
            <c:spPr>
              <a:solidFill>
                <a:srgbClr val="C3DC73"/>
              </a:solidFill>
              <a:ln w="12700">
                <a:solidFill>
                  <a:srgbClr val="FFFFFF"/>
                </a:solidFill>
              </a:ln>
            </c:spPr>
            <c:extLst>
              <c:ext xmlns:c16="http://schemas.microsoft.com/office/drawing/2014/chart" uri="{C3380CC4-5D6E-409C-BE32-E72D297353CC}">
                <c16:uniqueId val="{0000000A-F311-48DC-B7C4-1439CC16C1EA}"/>
              </c:ext>
            </c:extLst>
          </c:dPt>
          <c:cat>
            <c:multiLvlStrRef>
              <c:f>Sheet1!$A$2,Sheet1!$A$2,Sheet1!$A$2,Sheet1!$A$2,Sheet1!$A$2</c:f>
            </c:multiLvlStrRef>
          </c:cat>
          <c:val>
            <c:numRef>
              <c:f>Sheet1!$E$2</c:f>
              <c:numCache>
                <c:formatCode>General</c:formatCode>
                <c:ptCount val="1"/>
                <c:pt idx="0">
                  <c:v>37</c:v>
                </c:pt>
              </c:numCache>
            </c:numRef>
          </c:val>
          <c:extLst>
            <c:ext xmlns:c16="http://schemas.microsoft.com/office/drawing/2014/chart" uri="{C3380CC4-5D6E-409C-BE32-E72D297353CC}">
              <c16:uniqueId val="{0000000B-F311-48DC-B7C4-1439CC16C1EA}"/>
            </c:ext>
          </c:extLst>
        </c:ser>
        <c:ser>
          <c:idx val="4"/>
          <c:order val="4"/>
          <c:tx>
            <c:strRef>
              <c:f>Sheet1!$F$1</c:f>
              <c:strCache>
                <c:ptCount val="1"/>
              </c:strCache>
            </c:strRef>
          </c:tx>
          <c:spPr>
            <a:ln w="25400">
              <a:solidFill>
                <a:srgbClr val="FFFFFF"/>
              </a:solidFill>
            </a:ln>
          </c:spPr>
          <c:invertIfNegative val="1"/>
          <c:dPt>
            <c:idx val="0"/>
            <c:invertIfNegative val="1"/>
            <c:bubble3D val="0"/>
            <c:spPr>
              <a:solidFill>
                <a:srgbClr val="61C250"/>
              </a:solidFill>
              <a:ln w="12700">
                <a:solidFill>
                  <a:srgbClr val="FFFFFF"/>
                </a:solidFill>
              </a:ln>
            </c:spPr>
            <c:extLst>
              <c:ext xmlns:c16="http://schemas.microsoft.com/office/drawing/2014/chart" uri="{C3380CC4-5D6E-409C-BE32-E72D297353CC}">
                <c16:uniqueId val="{0000000D-F311-48DC-B7C4-1439CC16C1EA}"/>
              </c:ext>
            </c:extLst>
          </c:dPt>
          <c:cat>
            <c:multiLvlStrRef>
              <c:f>Sheet1!$A$2,Sheet1!$A$2,Sheet1!$A$2,Sheet1!$A$2,Sheet1!$A$2</c:f>
            </c:multiLvlStrRef>
          </c:cat>
          <c:val>
            <c:numRef>
              <c:f>Sheet1!$F$2</c:f>
              <c:numCache>
                <c:formatCode>General</c:formatCode>
                <c:ptCount val="1"/>
                <c:pt idx="0">
                  <c:v>22</c:v>
                </c:pt>
              </c:numCache>
            </c:numRef>
          </c:val>
          <c:extLst>
            <c:ext xmlns:c16="http://schemas.microsoft.com/office/drawing/2014/chart" uri="{C3380CC4-5D6E-409C-BE32-E72D297353CC}">
              <c16:uniqueId val="{0000000E-F311-48DC-B7C4-1439CC16C1EA}"/>
            </c:ext>
          </c:extLst>
        </c:ser>
        <c:dLbls>
          <c:showLegendKey val="0"/>
          <c:showVal val="0"/>
          <c:showCatName val="0"/>
          <c:showSerName val="0"/>
          <c:showPercent val="0"/>
          <c:showBubbleSize val="0"/>
        </c:dLbls>
        <c:gapWidth val="100"/>
        <c:overlap val="100"/>
        <c:axId val="67451136"/>
        <c:axId val="66437120"/>
      </c:barChart>
      <c:catAx>
        <c:axId val="67451136"/>
        <c:scaling>
          <c:orientation val="minMax"/>
        </c:scaling>
        <c:delete val="1"/>
        <c:axPos val="l"/>
        <c:numFmt formatCode="General" sourceLinked="1"/>
        <c:majorTickMark val="none"/>
        <c:minorTickMark val="none"/>
        <c:tickLblPos val="nextTo"/>
        <c:crossAx val="66437120"/>
        <c:crosses val="autoZero"/>
        <c:auto val="0"/>
        <c:lblAlgn val="ctr"/>
        <c:lblOffset val="100"/>
        <c:noMultiLvlLbl val="0"/>
      </c:catAx>
      <c:valAx>
        <c:axId val="66437120"/>
        <c:scaling>
          <c:orientation val="minMax"/>
          <c:max val="1"/>
          <c:min val="0"/>
        </c:scaling>
        <c:delete val="1"/>
        <c:axPos val="b"/>
        <c:numFmt formatCode="0%" sourceLinked="1"/>
        <c:majorTickMark val="none"/>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3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Column02</c:v>
                </c:pt>
              </c:strCache>
            </c:strRef>
          </c:tx>
          <c:spPr>
            <a:ln w="25400">
              <a:solidFill>
                <a:srgbClr val="FFFFFF"/>
              </a:solidFill>
            </a:ln>
          </c:spPr>
          <c:invertIfNegative val="1"/>
          <c:dPt>
            <c:idx val="0"/>
            <c:invertIfNegative val="1"/>
            <c:bubble3D val="0"/>
            <c:spPr>
              <a:solidFill>
                <a:srgbClr val="61C250"/>
              </a:solidFill>
              <a:ln w="12700">
                <a:solidFill>
                  <a:srgbClr val="FFFFFF"/>
                </a:solidFill>
              </a:ln>
            </c:spPr>
            <c:extLst>
              <c:ext xmlns:c16="http://schemas.microsoft.com/office/drawing/2014/chart" uri="{C3380CC4-5D6E-409C-BE32-E72D297353CC}">
                <c16:uniqueId val="{00000001-C2D9-48E3-8B41-E4F29446E43A}"/>
              </c:ext>
            </c:extLst>
          </c:dPt>
          <c:dLbls>
            <c:dLbl>
              <c:idx val="0"/>
              <c:tx>
                <c:rich>
                  <a:bodyPr/>
                  <a:lstStyle/>
                  <a:p>
                    <a:r>
                      <a:rPr lang="en-US"/>
                      <a:t>43%</a:t>
                    </a:r>
                  </a:p>
                </c:rich>
              </c:tx>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2D9-48E3-8B41-E4F29446E43A}"/>
                </c:ext>
              </c:extLst>
            </c:dLbl>
            <c:spPr>
              <a:noFill/>
              <a:ln>
                <a:noFill/>
              </a:ln>
              <a:effectLst/>
            </c:spPr>
            <c:txPr>
              <a:bodyPr wrap="none"/>
              <a:lstStyle/>
              <a:p>
                <a:pPr>
                  <a:defRPr sz="1000" smtId="4294967295">
                    <a:solidFill>
                      <a:srgbClr val="000000"/>
                    </a:solidFill>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pPr xmlns:c15="http://schemas.microsoft.com/office/drawing/2012/chart">
                  <a:prstGeom prst="rect">
                    <a:avLst/>
                  </a:prstGeom>
                </c15:spPr>
                <c15:showLeaderLines val="0"/>
              </c:ext>
            </c:extLst>
          </c:dLbls>
          <c:cat>
            <c:strRef>
              <c:f>Sheet1!$A$2</c:f>
              <c:strCache>
                <c:ptCount val="1"/>
                <c:pt idx="0">
                  <c:v>Engaged</c:v>
                </c:pt>
              </c:strCache>
            </c:strRef>
          </c:cat>
          <c:val>
            <c:numRef>
              <c:f>Sheet1!$B$2</c:f>
              <c:numCache>
                <c:formatCode>General</c:formatCode>
                <c:ptCount val="1"/>
                <c:pt idx="0">
                  <c:v>43</c:v>
                </c:pt>
              </c:numCache>
            </c:numRef>
          </c:val>
          <c:extLst>
            <c:ext xmlns:c16="http://schemas.microsoft.com/office/drawing/2014/chart" uri="{C3380CC4-5D6E-409C-BE32-E72D297353CC}">
              <c16:uniqueId val="{00000002-C2D9-48E3-8B41-E4F29446E43A}"/>
            </c:ext>
          </c:extLst>
        </c:ser>
        <c:dLbls>
          <c:showLegendKey val="0"/>
          <c:showVal val="0"/>
          <c:showCatName val="0"/>
          <c:showSerName val="0"/>
          <c:showPercent val="0"/>
          <c:showBubbleSize val="0"/>
        </c:dLbls>
        <c:gapWidth val="50"/>
        <c:axId val="67451136"/>
        <c:axId val="66437120"/>
      </c:barChart>
      <c:catAx>
        <c:axId val="67451136"/>
        <c:scaling>
          <c:orientation val="minMax"/>
        </c:scaling>
        <c:delete val="0"/>
        <c:axPos val="l"/>
        <c:numFmt formatCode="General" sourceLinked="1"/>
        <c:majorTickMark val="none"/>
        <c:minorTickMark val="none"/>
        <c:tickLblPos val="nextTo"/>
        <c:txPr>
          <a:bodyPr/>
          <a:lstStyle/>
          <a:p>
            <a:pPr>
              <a:defRPr sz="1100" smtId="4294967295">
                <a:solidFill>
                  <a:srgbClr val="666666"/>
                </a:solidFill>
              </a:defRPr>
            </a:pPr>
            <a:endParaRPr lang="en-US"/>
          </a:p>
        </c:txPr>
        <c:crossAx val="66437120"/>
        <c:crosses val="autoZero"/>
        <c:auto val="0"/>
        <c:lblAlgn val="ctr"/>
        <c:lblOffset val="100"/>
        <c:noMultiLvlLbl val="0"/>
      </c:catAx>
      <c:valAx>
        <c:axId val="66437120"/>
        <c:scaling>
          <c:orientation val="minMax"/>
          <c:max val="100"/>
        </c:scaling>
        <c:delete val="1"/>
        <c:axPos val="b"/>
        <c:numFmt formatCode="General" sourceLinked="1"/>
        <c:majorTickMark val="none"/>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600" b="1">
                <a:solidFill>
                  <a:srgbClr val="000000"/>
                </a:solidFill>
              </a:rPr>
              <a:t>1:0 2:2 3:18 4:47 5:33</a:t>
            </a:r>
          </a:p>
        </c:rich>
      </c:tx>
      <c:overlay val="1"/>
    </c:title>
    <c:autoTitleDeleted val="0"/>
    <c:plotArea>
      <c:layout/>
      <c:barChart>
        <c:barDir val="bar"/>
        <c:grouping val="percentStacked"/>
        <c:varyColors val="0"/>
        <c:ser>
          <c:idx val="0"/>
          <c:order val="0"/>
          <c:tx>
            <c:strRef>
              <c:f>Sheet1!$B$1</c:f>
              <c:strCache>
                <c:ptCount val="1"/>
              </c:strCache>
            </c:strRef>
          </c:tx>
          <c:spPr>
            <a:ln w="25400">
              <a:solidFill>
                <a:srgbClr val="FFFFFF"/>
              </a:solidFill>
            </a:ln>
          </c:spPr>
          <c:invertIfNegative val="1"/>
          <c:dPt>
            <c:idx val="0"/>
            <c:invertIfNegative val="1"/>
            <c:bubble3D val="0"/>
            <c:spPr>
              <a:solidFill>
                <a:srgbClr val="E8565A"/>
              </a:solidFill>
              <a:ln w="12700">
                <a:solidFill>
                  <a:srgbClr val="FFFFFF"/>
                </a:solidFill>
              </a:ln>
            </c:spPr>
            <c:extLst>
              <c:ext xmlns:c16="http://schemas.microsoft.com/office/drawing/2014/chart" uri="{C3380CC4-5D6E-409C-BE32-E72D297353CC}">
                <c16:uniqueId val="{00000001-D642-46E2-96D8-E86889623DE8}"/>
              </c:ext>
            </c:extLst>
          </c:dPt>
          <c:cat>
            <c:multiLvlStrRef>
              <c:f>Sheet1!$A$2,Sheet1!$A$2,Sheet1!$A$2,Sheet1!$A$2,Sheet1!$A$2</c:f>
            </c:multiLvlStrRef>
          </c:cat>
          <c:val>
            <c:numRef>
              <c:f>Sheet1!$B$2</c:f>
              <c:numCache>
                <c:formatCode>General</c:formatCode>
                <c:ptCount val="1"/>
                <c:pt idx="0">
                  <c:v>0</c:v>
                </c:pt>
              </c:numCache>
            </c:numRef>
          </c:val>
          <c:extLst>
            <c:ext xmlns:c16="http://schemas.microsoft.com/office/drawing/2014/chart" uri="{C3380CC4-5D6E-409C-BE32-E72D297353CC}">
              <c16:uniqueId val="{00000002-D642-46E2-96D8-E86889623DE8}"/>
            </c:ext>
          </c:extLst>
        </c:ser>
        <c:ser>
          <c:idx val="1"/>
          <c:order val="1"/>
          <c:tx>
            <c:strRef>
              <c:f>Sheet1!$C$1</c:f>
              <c:strCache>
                <c:ptCount val="1"/>
              </c:strCache>
            </c:strRef>
          </c:tx>
          <c:spPr>
            <a:ln w="25400">
              <a:solidFill>
                <a:srgbClr val="FFFFFF"/>
              </a:solidFill>
            </a:ln>
          </c:spPr>
          <c:invertIfNegative val="1"/>
          <c:dPt>
            <c:idx val="0"/>
            <c:invertIfNegative val="1"/>
            <c:bubble3D val="0"/>
            <c:spPr>
              <a:solidFill>
                <a:srgbClr val="F08C6B"/>
              </a:solidFill>
              <a:ln w="12700">
                <a:solidFill>
                  <a:srgbClr val="FFFFFF"/>
                </a:solidFill>
              </a:ln>
            </c:spPr>
            <c:extLst>
              <c:ext xmlns:c16="http://schemas.microsoft.com/office/drawing/2014/chart" uri="{C3380CC4-5D6E-409C-BE32-E72D297353CC}">
                <c16:uniqueId val="{00000004-D642-46E2-96D8-E86889623DE8}"/>
              </c:ext>
            </c:extLst>
          </c:dPt>
          <c:cat>
            <c:multiLvlStrRef>
              <c:f>Sheet1!$A$2,Sheet1!$A$2,Sheet1!$A$2,Sheet1!$A$2,Sheet1!$A$2</c:f>
            </c:multiLvlStrRef>
          </c:cat>
          <c:val>
            <c:numRef>
              <c:f>Sheet1!$C$2</c:f>
              <c:numCache>
                <c:formatCode>General</c:formatCode>
                <c:ptCount val="1"/>
                <c:pt idx="0">
                  <c:v>2</c:v>
                </c:pt>
              </c:numCache>
            </c:numRef>
          </c:val>
          <c:extLst>
            <c:ext xmlns:c16="http://schemas.microsoft.com/office/drawing/2014/chart" uri="{C3380CC4-5D6E-409C-BE32-E72D297353CC}">
              <c16:uniqueId val="{00000005-D642-46E2-96D8-E86889623DE8}"/>
            </c:ext>
          </c:extLst>
        </c:ser>
        <c:ser>
          <c:idx val="2"/>
          <c:order val="2"/>
          <c:tx>
            <c:strRef>
              <c:f>Sheet1!$D$1</c:f>
              <c:strCache>
                <c:ptCount val="1"/>
              </c:strCache>
            </c:strRef>
          </c:tx>
          <c:spPr>
            <a:ln w="25400">
              <a:solidFill>
                <a:srgbClr val="FFFFFF"/>
              </a:solidFill>
            </a:ln>
          </c:spPr>
          <c:invertIfNegative val="1"/>
          <c:dPt>
            <c:idx val="0"/>
            <c:invertIfNegative val="1"/>
            <c:bubble3D val="0"/>
            <c:spPr>
              <a:solidFill>
                <a:srgbClr val="FEEA8A"/>
              </a:solidFill>
              <a:ln w="12700">
                <a:solidFill>
                  <a:srgbClr val="FFFFFF"/>
                </a:solidFill>
              </a:ln>
            </c:spPr>
            <c:extLst>
              <c:ext xmlns:c16="http://schemas.microsoft.com/office/drawing/2014/chart" uri="{C3380CC4-5D6E-409C-BE32-E72D297353CC}">
                <c16:uniqueId val="{00000007-D642-46E2-96D8-E86889623DE8}"/>
              </c:ext>
            </c:extLst>
          </c:dPt>
          <c:cat>
            <c:multiLvlStrRef>
              <c:f>Sheet1!$A$2,Sheet1!$A$2,Sheet1!$A$2,Sheet1!$A$2,Sheet1!$A$2</c:f>
            </c:multiLvlStrRef>
          </c:cat>
          <c:val>
            <c:numRef>
              <c:f>Sheet1!$D$2</c:f>
              <c:numCache>
                <c:formatCode>General</c:formatCode>
                <c:ptCount val="1"/>
                <c:pt idx="0">
                  <c:v>18</c:v>
                </c:pt>
              </c:numCache>
            </c:numRef>
          </c:val>
          <c:extLst>
            <c:ext xmlns:c16="http://schemas.microsoft.com/office/drawing/2014/chart" uri="{C3380CC4-5D6E-409C-BE32-E72D297353CC}">
              <c16:uniqueId val="{00000008-D642-46E2-96D8-E86889623DE8}"/>
            </c:ext>
          </c:extLst>
        </c:ser>
        <c:ser>
          <c:idx val="3"/>
          <c:order val="3"/>
          <c:tx>
            <c:strRef>
              <c:f>Sheet1!$E$1</c:f>
              <c:strCache>
                <c:ptCount val="1"/>
              </c:strCache>
            </c:strRef>
          </c:tx>
          <c:spPr>
            <a:ln w="25400">
              <a:solidFill>
                <a:srgbClr val="FFFFFF"/>
              </a:solidFill>
            </a:ln>
          </c:spPr>
          <c:invertIfNegative val="1"/>
          <c:dPt>
            <c:idx val="0"/>
            <c:invertIfNegative val="1"/>
            <c:bubble3D val="0"/>
            <c:spPr>
              <a:solidFill>
                <a:srgbClr val="C3DC73"/>
              </a:solidFill>
              <a:ln w="12700">
                <a:solidFill>
                  <a:srgbClr val="FFFFFF"/>
                </a:solidFill>
              </a:ln>
            </c:spPr>
            <c:extLst>
              <c:ext xmlns:c16="http://schemas.microsoft.com/office/drawing/2014/chart" uri="{C3380CC4-5D6E-409C-BE32-E72D297353CC}">
                <c16:uniqueId val="{0000000A-D642-46E2-96D8-E86889623DE8}"/>
              </c:ext>
            </c:extLst>
          </c:dPt>
          <c:cat>
            <c:multiLvlStrRef>
              <c:f>Sheet1!$A$2,Sheet1!$A$2,Sheet1!$A$2,Sheet1!$A$2,Sheet1!$A$2</c:f>
            </c:multiLvlStrRef>
          </c:cat>
          <c:val>
            <c:numRef>
              <c:f>Sheet1!$E$2</c:f>
              <c:numCache>
                <c:formatCode>General</c:formatCode>
                <c:ptCount val="1"/>
                <c:pt idx="0">
                  <c:v>47</c:v>
                </c:pt>
              </c:numCache>
            </c:numRef>
          </c:val>
          <c:extLst>
            <c:ext xmlns:c16="http://schemas.microsoft.com/office/drawing/2014/chart" uri="{C3380CC4-5D6E-409C-BE32-E72D297353CC}">
              <c16:uniqueId val="{0000000B-D642-46E2-96D8-E86889623DE8}"/>
            </c:ext>
          </c:extLst>
        </c:ser>
        <c:ser>
          <c:idx val="4"/>
          <c:order val="4"/>
          <c:tx>
            <c:strRef>
              <c:f>Sheet1!$F$1</c:f>
              <c:strCache>
                <c:ptCount val="1"/>
              </c:strCache>
            </c:strRef>
          </c:tx>
          <c:spPr>
            <a:ln w="25400">
              <a:solidFill>
                <a:srgbClr val="FFFFFF"/>
              </a:solidFill>
            </a:ln>
          </c:spPr>
          <c:invertIfNegative val="1"/>
          <c:dPt>
            <c:idx val="0"/>
            <c:invertIfNegative val="1"/>
            <c:bubble3D val="0"/>
            <c:spPr>
              <a:solidFill>
                <a:srgbClr val="61C250"/>
              </a:solidFill>
              <a:ln w="12700">
                <a:solidFill>
                  <a:srgbClr val="FFFFFF"/>
                </a:solidFill>
              </a:ln>
            </c:spPr>
            <c:extLst>
              <c:ext xmlns:c16="http://schemas.microsoft.com/office/drawing/2014/chart" uri="{C3380CC4-5D6E-409C-BE32-E72D297353CC}">
                <c16:uniqueId val="{0000000D-D642-46E2-96D8-E86889623DE8}"/>
              </c:ext>
            </c:extLst>
          </c:dPt>
          <c:cat>
            <c:multiLvlStrRef>
              <c:f>Sheet1!$A$2,Sheet1!$A$2,Sheet1!$A$2,Sheet1!$A$2,Sheet1!$A$2</c:f>
            </c:multiLvlStrRef>
          </c:cat>
          <c:val>
            <c:numRef>
              <c:f>Sheet1!$F$2</c:f>
              <c:numCache>
                <c:formatCode>General</c:formatCode>
                <c:ptCount val="1"/>
                <c:pt idx="0">
                  <c:v>33</c:v>
                </c:pt>
              </c:numCache>
            </c:numRef>
          </c:val>
          <c:extLst>
            <c:ext xmlns:c16="http://schemas.microsoft.com/office/drawing/2014/chart" uri="{C3380CC4-5D6E-409C-BE32-E72D297353CC}">
              <c16:uniqueId val="{0000000E-D642-46E2-96D8-E86889623DE8}"/>
            </c:ext>
          </c:extLst>
        </c:ser>
        <c:dLbls>
          <c:showLegendKey val="0"/>
          <c:showVal val="0"/>
          <c:showCatName val="0"/>
          <c:showSerName val="0"/>
          <c:showPercent val="0"/>
          <c:showBubbleSize val="0"/>
        </c:dLbls>
        <c:gapWidth val="100"/>
        <c:overlap val="100"/>
        <c:axId val="67451136"/>
        <c:axId val="66437120"/>
      </c:barChart>
      <c:catAx>
        <c:axId val="67451136"/>
        <c:scaling>
          <c:orientation val="minMax"/>
        </c:scaling>
        <c:delete val="1"/>
        <c:axPos val="l"/>
        <c:numFmt formatCode="General" sourceLinked="1"/>
        <c:majorTickMark val="none"/>
        <c:minorTickMark val="none"/>
        <c:tickLblPos val="nextTo"/>
        <c:crossAx val="66437120"/>
        <c:crosses val="autoZero"/>
        <c:auto val="0"/>
        <c:lblAlgn val="ctr"/>
        <c:lblOffset val="100"/>
        <c:noMultiLvlLbl val="0"/>
      </c:catAx>
      <c:valAx>
        <c:axId val="66437120"/>
        <c:scaling>
          <c:orientation val="minMax"/>
          <c:max val="1"/>
          <c:min val="0"/>
        </c:scaling>
        <c:delete val="1"/>
        <c:axPos val="b"/>
        <c:numFmt formatCode="0%" sourceLinked="1"/>
        <c:majorTickMark val="none"/>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600" b="1">
                <a:solidFill>
                  <a:srgbClr val="000000"/>
                </a:solidFill>
              </a:rPr>
              <a:t>1:0 2:2 3:8 4:44 5:46</a:t>
            </a:r>
          </a:p>
        </c:rich>
      </c:tx>
      <c:overlay val="1"/>
    </c:title>
    <c:autoTitleDeleted val="0"/>
    <c:plotArea>
      <c:layout/>
      <c:barChart>
        <c:barDir val="bar"/>
        <c:grouping val="percentStacked"/>
        <c:varyColors val="0"/>
        <c:ser>
          <c:idx val="0"/>
          <c:order val="0"/>
          <c:tx>
            <c:strRef>
              <c:f>Sheet1!$B$1</c:f>
              <c:strCache>
                <c:ptCount val="1"/>
              </c:strCache>
            </c:strRef>
          </c:tx>
          <c:spPr>
            <a:ln w="25400">
              <a:solidFill>
                <a:srgbClr val="FFFFFF"/>
              </a:solidFill>
            </a:ln>
          </c:spPr>
          <c:invertIfNegative val="1"/>
          <c:dPt>
            <c:idx val="0"/>
            <c:invertIfNegative val="1"/>
            <c:bubble3D val="0"/>
            <c:spPr>
              <a:solidFill>
                <a:srgbClr val="E8565A"/>
              </a:solidFill>
              <a:ln w="12700">
                <a:solidFill>
                  <a:srgbClr val="FFFFFF"/>
                </a:solidFill>
              </a:ln>
            </c:spPr>
            <c:extLst>
              <c:ext xmlns:c16="http://schemas.microsoft.com/office/drawing/2014/chart" uri="{C3380CC4-5D6E-409C-BE32-E72D297353CC}">
                <c16:uniqueId val="{00000001-44E9-484F-9AEF-5AD6C5E97E95}"/>
              </c:ext>
            </c:extLst>
          </c:dPt>
          <c:cat>
            <c:multiLvlStrRef>
              <c:f>Sheet1!$A$2,Sheet1!$A$2,Sheet1!$A$2,Sheet1!$A$2,Sheet1!$A$2</c:f>
            </c:multiLvlStrRef>
          </c:cat>
          <c:val>
            <c:numRef>
              <c:f>Sheet1!$B$2</c:f>
              <c:numCache>
                <c:formatCode>General</c:formatCode>
                <c:ptCount val="1"/>
                <c:pt idx="0">
                  <c:v>0</c:v>
                </c:pt>
              </c:numCache>
            </c:numRef>
          </c:val>
          <c:extLst>
            <c:ext xmlns:c16="http://schemas.microsoft.com/office/drawing/2014/chart" uri="{C3380CC4-5D6E-409C-BE32-E72D297353CC}">
              <c16:uniqueId val="{00000002-44E9-484F-9AEF-5AD6C5E97E95}"/>
            </c:ext>
          </c:extLst>
        </c:ser>
        <c:ser>
          <c:idx val="1"/>
          <c:order val="1"/>
          <c:tx>
            <c:strRef>
              <c:f>Sheet1!$C$1</c:f>
              <c:strCache>
                <c:ptCount val="1"/>
              </c:strCache>
            </c:strRef>
          </c:tx>
          <c:spPr>
            <a:ln w="25400">
              <a:solidFill>
                <a:srgbClr val="FFFFFF"/>
              </a:solidFill>
            </a:ln>
          </c:spPr>
          <c:invertIfNegative val="1"/>
          <c:dPt>
            <c:idx val="0"/>
            <c:invertIfNegative val="1"/>
            <c:bubble3D val="0"/>
            <c:spPr>
              <a:solidFill>
                <a:srgbClr val="F08C6B"/>
              </a:solidFill>
              <a:ln w="12700">
                <a:solidFill>
                  <a:srgbClr val="FFFFFF"/>
                </a:solidFill>
              </a:ln>
            </c:spPr>
            <c:extLst>
              <c:ext xmlns:c16="http://schemas.microsoft.com/office/drawing/2014/chart" uri="{C3380CC4-5D6E-409C-BE32-E72D297353CC}">
                <c16:uniqueId val="{00000004-44E9-484F-9AEF-5AD6C5E97E95}"/>
              </c:ext>
            </c:extLst>
          </c:dPt>
          <c:cat>
            <c:multiLvlStrRef>
              <c:f>Sheet1!$A$2,Sheet1!$A$2,Sheet1!$A$2,Sheet1!$A$2,Sheet1!$A$2</c:f>
            </c:multiLvlStrRef>
          </c:cat>
          <c:val>
            <c:numRef>
              <c:f>Sheet1!$C$2</c:f>
              <c:numCache>
                <c:formatCode>General</c:formatCode>
                <c:ptCount val="1"/>
                <c:pt idx="0">
                  <c:v>2</c:v>
                </c:pt>
              </c:numCache>
            </c:numRef>
          </c:val>
          <c:extLst>
            <c:ext xmlns:c16="http://schemas.microsoft.com/office/drawing/2014/chart" uri="{C3380CC4-5D6E-409C-BE32-E72D297353CC}">
              <c16:uniqueId val="{00000005-44E9-484F-9AEF-5AD6C5E97E95}"/>
            </c:ext>
          </c:extLst>
        </c:ser>
        <c:ser>
          <c:idx val="2"/>
          <c:order val="2"/>
          <c:tx>
            <c:strRef>
              <c:f>Sheet1!$D$1</c:f>
              <c:strCache>
                <c:ptCount val="1"/>
              </c:strCache>
            </c:strRef>
          </c:tx>
          <c:spPr>
            <a:ln w="25400">
              <a:solidFill>
                <a:srgbClr val="FFFFFF"/>
              </a:solidFill>
            </a:ln>
          </c:spPr>
          <c:invertIfNegative val="1"/>
          <c:dPt>
            <c:idx val="0"/>
            <c:invertIfNegative val="1"/>
            <c:bubble3D val="0"/>
            <c:spPr>
              <a:solidFill>
                <a:srgbClr val="FEEA8A"/>
              </a:solidFill>
              <a:ln w="12700">
                <a:solidFill>
                  <a:srgbClr val="FFFFFF"/>
                </a:solidFill>
              </a:ln>
            </c:spPr>
            <c:extLst>
              <c:ext xmlns:c16="http://schemas.microsoft.com/office/drawing/2014/chart" uri="{C3380CC4-5D6E-409C-BE32-E72D297353CC}">
                <c16:uniqueId val="{00000007-44E9-484F-9AEF-5AD6C5E97E95}"/>
              </c:ext>
            </c:extLst>
          </c:dPt>
          <c:cat>
            <c:multiLvlStrRef>
              <c:f>Sheet1!$A$2,Sheet1!$A$2,Sheet1!$A$2,Sheet1!$A$2,Sheet1!$A$2</c:f>
            </c:multiLvlStrRef>
          </c:cat>
          <c:val>
            <c:numRef>
              <c:f>Sheet1!$D$2</c:f>
              <c:numCache>
                <c:formatCode>General</c:formatCode>
                <c:ptCount val="1"/>
                <c:pt idx="0">
                  <c:v>8</c:v>
                </c:pt>
              </c:numCache>
            </c:numRef>
          </c:val>
          <c:extLst>
            <c:ext xmlns:c16="http://schemas.microsoft.com/office/drawing/2014/chart" uri="{C3380CC4-5D6E-409C-BE32-E72D297353CC}">
              <c16:uniqueId val="{00000008-44E9-484F-9AEF-5AD6C5E97E95}"/>
            </c:ext>
          </c:extLst>
        </c:ser>
        <c:ser>
          <c:idx val="3"/>
          <c:order val="3"/>
          <c:tx>
            <c:strRef>
              <c:f>Sheet1!$E$1</c:f>
              <c:strCache>
                <c:ptCount val="1"/>
              </c:strCache>
            </c:strRef>
          </c:tx>
          <c:spPr>
            <a:ln w="25400">
              <a:solidFill>
                <a:srgbClr val="FFFFFF"/>
              </a:solidFill>
            </a:ln>
          </c:spPr>
          <c:invertIfNegative val="1"/>
          <c:dPt>
            <c:idx val="0"/>
            <c:invertIfNegative val="1"/>
            <c:bubble3D val="0"/>
            <c:spPr>
              <a:solidFill>
                <a:srgbClr val="C3DC73"/>
              </a:solidFill>
              <a:ln w="12700">
                <a:solidFill>
                  <a:srgbClr val="FFFFFF"/>
                </a:solidFill>
              </a:ln>
            </c:spPr>
            <c:extLst>
              <c:ext xmlns:c16="http://schemas.microsoft.com/office/drawing/2014/chart" uri="{C3380CC4-5D6E-409C-BE32-E72D297353CC}">
                <c16:uniqueId val="{0000000A-44E9-484F-9AEF-5AD6C5E97E95}"/>
              </c:ext>
            </c:extLst>
          </c:dPt>
          <c:cat>
            <c:multiLvlStrRef>
              <c:f>Sheet1!$A$2,Sheet1!$A$2,Sheet1!$A$2,Sheet1!$A$2,Sheet1!$A$2</c:f>
            </c:multiLvlStrRef>
          </c:cat>
          <c:val>
            <c:numRef>
              <c:f>Sheet1!$E$2</c:f>
              <c:numCache>
                <c:formatCode>General</c:formatCode>
                <c:ptCount val="1"/>
                <c:pt idx="0">
                  <c:v>44</c:v>
                </c:pt>
              </c:numCache>
            </c:numRef>
          </c:val>
          <c:extLst>
            <c:ext xmlns:c16="http://schemas.microsoft.com/office/drawing/2014/chart" uri="{C3380CC4-5D6E-409C-BE32-E72D297353CC}">
              <c16:uniqueId val="{0000000B-44E9-484F-9AEF-5AD6C5E97E95}"/>
            </c:ext>
          </c:extLst>
        </c:ser>
        <c:ser>
          <c:idx val="4"/>
          <c:order val="4"/>
          <c:tx>
            <c:strRef>
              <c:f>Sheet1!$F$1</c:f>
              <c:strCache>
                <c:ptCount val="1"/>
              </c:strCache>
            </c:strRef>
          </c:tx>
          <c:spPr>
            <a:ln w="25400">
              <a:solidFill>
                <a:srgbClr val="FFFFFF"/>
              </a:solidFill>
            </a:ln>
          </c:spPr>
          <c:invertIfNegative val="1"/>
          <c:dPt>
            <c:idx val="0"/>
            <c:invertIfNegative val="1"/>
            <c:bubble3D val="0"/>
            <c:spPr>
              <a:solidFill>
                <a:srgbClr val="61C250"/>
              </a:solidFill>
              <a:ln w="12700">
                <a:solidFill>
                  <a:srgbClr val="FFFFFF"/>
                </a:solidFill>
              </a:ln>
            </c:spPr>
            <c:extLst>
              <c:ext xmlns:c16="http://schemas.microsoft.com/office/drawing/2014/chart" uri="{C3380CC4-5D6E-409C-BE32-E72D297353CC}">
                <c16:uniqueId val="{0000000D-44E9-484F-9AEF-5AD6C5E97E95}"/>
              </c:ext>
            </c:extLst>
          </c:dPt>
          <c:cat>
            <c:multiLvlStrRef>
              <c:f>Sheet1!$A$2,Sheet1!$A$2,Sheet1!$A$2,Sheet1!$A$2,Sheet1!$A$2</c:f>
            </c:multiLvlStrRef>
          </c:cat>
          <c:val>
            <c:numRef>
              <c:f>Sheet1!$F$2</c:f>
              <c:numCache>
                <c:formatCode>General</c:formatCode>
                <c:ptCount val="1"/>
                <c:pt idx="0">
                  <c:v>46</c:v>
                </c:pt>
              </c:numCache>
            </c:numRef>
          </c:val>
          <c:extLst>
            <c:ext xmlns:c16="http://schemas.microsoft.com/office/drawing/2014/chart" uri="{C3380CC4-5D6E-409C-BE32-E72D297353CC}">
              <c16:uniqueId val="{0000000E-44E9-484F-9AEF-5AD6C5E97E95}"/>
            </c:ext>
          </c:extLst>
        </c:ser>
        <c:dLbls>
          <c:showLegendKey val="0"/>
          <c:showVal val="0"/>
          <c:showCatName val="0"/>
          <c:showSerName val="0"/>
          <c:showPercent val="0"/>
          <c:showBubbleSize val="0"/>
        </c:dLbls>
        <c:gapWidth val="100"/>
        <c:overlap val="100"/>
        <c:axId val="67451136"/>
        <c:axId val="66437120"/>
      </c:barChart>
      <c:catAx>
        <c:axId val="67451136"/>
        <c:scaling>
          <c:orientation val="minMax"/>
        </c:scaling>
        <c:delete val="1"/>
        <c:axPos val="l"/>
        <c:numFmt formatCode="General" sourceLinked="1"/>
        <c:majorTickMark val="none"/>
        <c:minorTickMark val="none"/>
        <c:tickLblPos val="nextTo"/>
        <c:crossAx val="66437120"/>
        <c:crosses val="autoZero"/>
        <c:auto val="0"/>
        <c:lblAlgn val="ctr"/>
        <c:lblOffset val="100"/>
        <c:noMultiLvlLbl val="0"/>
      </c:catAx>
      <c:valAx>
        <c:axId val="66437120"/>
        <c:scaling>
          <c:orientation val="minMax"/>
          <c:max val="1"/>
          <c:min val="0"/>
        </c:scaling>
        <c:delete val="1"/>
        <c:axPos val="b"/>
        <c:numFmt formatCode="0%" sourceLinked="1"/>
        <c:majorTickMark val="none"/>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600" b="1">
                <a:solidFill>
                  <a:srgbClr val="000000"/>
                </a:solidFill>
              </a:rPr>
              <a:t>1:1 2:1 3:12 4:44 5:42</a:t>
            </a:r>
          </a:p>
        </c:rich>
      </c:tx>
      <c:overlay val="1"/>
    </c:title>
    <c:autoTitleDeleted val="0"/>
    <c:plotArea>
      <c:layout/>
      <c:barChart>
        <c:barDir val="bar"/>
        <c:grouping val="percentStacked"/>
        <c:varyColors val="0"/>
        <c:ser>
          <c:idx val="0"/>
          <c:order val="0"/>
          <c:tx>
            <c:strRef>
              <c:f>Sheet1!$B$1</c:f>
              <c:strCache>
                <c:ptCount val="1"/>
              </c:strCache>
            </c:strRef>
          </c:tx>
          <c:spPr>
            <a:ln w="25400">
              <a:solidFill>
                <a:srgbClr val="FFFFFF"/>
              </a:solidFill>
            </a:ln>
          </c:spPr>
          <c:invertIfNegative val="1"/>
          <c:dPt>
            <c:idx val="0"/>
            <c:invertIfNegative val="1"/>
            <c:bubble3D val="0"/>
            <c:spPr>
              <a:solidFill>
                <a:srgbClr val="E8565A"/>
              </a:solidFill>
              <a:ln w="12700">
                <a:solidFill>
                  <a:srgbClr val="FFFFFF"/>
                </a:solidFill>
              </a:ln>
            </c:spPr>
            <c:extLst>
              <c:ext xmlns:c16="http://schemas.microsoft.com/office/drawing/2014/chart" uri="{C3380CC4-5D6E-409C-BE32-E72D297353CC}">
                <c16:uniqueId val="{00000001-018A-498A-A634-FA3384EF770F}"/>
              </c:ext>
            </c:extLst>
          </c:dPt>
          <c:cat>
            <c:multiLvlStrRef>
              <c:f>Sheet1!$A$2,Sheet1!$A$2,Sheet1!$A$2,Sheet1!$A$2,Sheet1!$A$2</c:f>
            </c:multiLvlStrRef>
          </c:cat>
          <c:val>
            <c:numRef>
              <c:f>Sheet1!$B$2</c:f>
              <c:numCache>
                <c:formatCode>General</c:formatCode>
                <c:ptCount val="1"/>
                <c:pt idx="0">
                  <c:v>1</c:v>
                </c:pt>
              </c:numCache>
            </c:numRef>
          </c:val>
          <c:extLst>
            <c:ext xmlns:c16="http://schemas.microsoft.com/office/drawing/2014/chart" uri="{C3380CC4-5D6E-409C-BE32-E72D297353CC}">
              <c16:uniqueId val="{00000002-018A-498A-A634-FA3384EF770F}"/>
            </c:ext>
          </c:extLst>
        </c:ser>
        <c:ser>
          <c:idx val="1"/>
          <c:order val="1"/>
          <c:tx>
            <c:strRef>
              <c:f>Sheet1!$C$1</c:f>
              <c:strCache>
                <c:ptCount val="1"/>
              </c:strCache>
            </c:strRef>
          </c:tx>
          <c:spPr>
            <a:ln w="25400">
              <a:solidFill>
                <a:srgbClr val="FFFFFF"/>
              </a:solidFill>
            </a:ln>
          </c:spPr>
          <c:invertIfNegative val="1"/>
          <c:dPt>
            <c:idx val="0"/>
            <c:invertIfNegative val="1"/>
            <c:bubble3D val="0"/>
            <c:spPr>
              <a:solidFill>
                <a:srgbClr val="F08C6B"/>
              </a:solidFill>
              <a:ln w="12700">
                <a:solidFill>
                  <a:srgbClr val="FFFFFF"/>
                </a:solidFill>
              </a:ln>
            </c:spPr>
            <c:extLst>
              <c:ext xmlns:c16="http://schemas.microsoft.com/office/drawing/2014/chart" uri="{C3380CC4-5D6E-409C-BE32-E72D297353CC}">
                <c16:uniqueId val="{00000004-018A-498A-A634-FA3384EF770F}"/>
              </c:ext>
            </c:extLst>
          </c:dPt>
          <c:cat>
            <c:multiLvlStrRef>
              <c:f>Sheet1!$A$2,Sheet1!$A$2,Sheet1!$A$2,Sheet1!$A$2,Sheet1!$A$2</c:f>
            </c:multiLvlStrRef>
          </c:cat>
          <c:val>
            <c:numRef>
              <c:f>Sheet1!$C$2</c:f>
              <c:numCache>
                <c:formatCode>General</c:formatCode>
                <c:ptCount val="1"/>
                <c:pt idx="0">
                  <c:v>1</c:v>
                </c:pt>
              </c:numCache>
            </c:numRef>
          </c:val>
          <c:extLst>
            <c:ext xmlns:c16="http://schemas.microsoft.com/office/drawing/2014/chart" uri="{C3380CC4-5D6E-409C-BE32-E72D297353CC}">
              <c16:uniqueId val="{00000005-018A-498A-A634-FA3384EF770F}"/>
            </c:ext>
          </c:extLst>
        </c:ser>
        <c:ser>
          <c:idx val="2"/>
          <c:order val="2"/>
          <c:tx>
            <c:strRef>
              <c:f>Sheet1!$D$1</c:f>
              <c:strCache>
                <c:ptCount val="1"/>
              </c:strCache>
            </c:strRef>
          </c:tx>
          <c:spPr>
            <a:ln w="25400">
              <a:solidFill>
                <a:srgbClr val="FFFFFF"/>
              </a:solidFill>
            </a:ln>
          </c:spPr>
          <c:invertIfNegative val="1"/>
          <c:dPt>
            <c:idx val="0"/>
            <c:invertIfNegative val="1"/>
            <c:bubble3D val="0"/>
            <c:spPr>
              <a:solidFill>
                <a:srgbClr val="FEEA8A"/>
              </a:solidFill>
              <a:ln w="12700">
                <a:solidFill>
                  <a:srgbClr val="FFFFFF"/>
                </a:solidFill>
              </a:ln>
            </c:spPr>
            <c:extLst>
              <c:ext xmlns:c16="http://schemas.microsoft.com/office/drawing/2014/chart" uri="{C3380CC4-5D6E-409C-BE32-E72D297353CC}">
                <c16:uniqueId val="{00000007-018A-498A-A634-FA3384EF770F}"/>
              </c:ext>
            </c:extLst>
          </c:dPt>
          <c:cat>
            <c:multiLvlStrRef>
              <c:f>Sheet1!$A$2,Sheet1!$A$2,Sheet1!$A$2,Sheet1!$A$2,Sheet1!$A$2</c:f>
            </c:multiLvlStrRef>
          </c:cat>
          <c:val>
            <c:numRef>
              <c:f>Sheet1!$D$2</c:f>
              <c:numCache>
                <c:formatCode>General</c:formatCode>
                <c:ptCount val="1"/>
                <c:pt idx="0">
                  <c:v>12</c:v>
                </c:pt>
              </c:numCache>
            </c:numRef>
          </c:val>
          <c:extLst>
            <c:ext xmlns:c16="http://schemas.microsoft.com/office/drawing/2014/chart" uri="{C3380CC4-5D6E-409C-BE32-E72D297353CC}">
              <c16:uniqueId val="{00000008-018A-498A-A634-FA3384EF770F}"/>
            </c:ext>
          </c:extLst>
        </c:ser>
        <c:ser>
          <c:idx val="3"/>
          <c:order val="3"/>
          <c:tx>
            <c:strRef>
              <c:f>Sheet1!$E$1</c:f>
              <c:strCache>
                <c:ptCount val="1"/>
              </c:strCache>
            </c:strRef>
          </c:tx>
          <c:spPr>
            <a:ln w="25400">
              <a:solidFill>
                <a:srgbClr val="FFFFFF"/>
              </a:solidFill>
            </a:ln>
          </c:spPr>
          <c:invertIfNegative val="1"/>
          <c:dPt>
            <c:idx val="0"/>
            <c:invertIfNegative val="1"/>
            <c:bubble3D val="0"/>
            <c:spPr>
              <a:solidFill>
                <a:srgbClr val="C3DC73"/>
              </a:solidFill>
              <a:ln w="12700">
                <a:solidFill>
                  <a:srgbClr val="FFFFFF"/>
                </a:solidFill>
              </a:ln>
            </c:spPr>
            <c:extLst>
              <c:ext xmlns:c16="http://schemas.microsoft.com/office/drawing/2014/chart" uri="{C3380CC4-5D6E-409C-BE32-E72D297353CC}">
                <c16:uniqueId val="{0000000A-018A-498A-A634-FA3384EF770F}"/>
              </c:ext>
            </c:extLst>
          </c:dPt>
          <c:cat>
            <c:multiLvlStrRef>
              <c:f>Sheet1!$A$2,Sheet1!$A$2,Sheet1!$A$2,Sheet1!$A$2,Sheet1!$A$2</c:f>
            </c:multiLvlStrRef>
          </c:cat>
          <c:val>
            <c:numRef>
              <c:f>Sheet1!$E$2</c:f>
              <c:numCache>
                <c:formatCode>General</c:formatCode>
                <c:ptCount val="1"/>
                <c:pt idx="0">
                  <c:v>44</c:v>
                </c:pt>
              </c:numCache>
            </c:numRef>
          </c:val>
          <c:extLst>
            <c:ext xmlns:c16="http://schemas.microsoft.com/office/drawing/2014/chart" uri="{C3380CC4-5D6E-409C-BE32-E72D297353CC}">
              <c16:uniqueId val="{0000000B-018A-498A-A634-FA3384EF770F}"/>
            </c:ext>
          </c:extLst>
        </c:ser>
        <c:ser>
          <c:idx val="4"/>
          <c:order val="4"/>
          <c:tx>
            <c:strRef>
              <c:f>Sheet1!$F$1</c:f>
              <c:strCache>
                <c:ptCount val="1"/>
              </c:strCache>
            </c:strRef>
          </c:tx>
          <c:spPr>
            <a:ln w="25400">
              <a:solidFill>
                <a:srgbClr val="FFFFFF"/>
              </a:solidFill>
            </a:ln>
          </c:spPr>
          <c:invertIfNegative val="1"/>
          <c:dPt>
            <c:idx val="0"/>
            <c:invertIfNegative val="1"/>
            <c:bubble3D val="0"/>
            <c:spPr>
              <a:solidFill>
                <a:srgbClr val="61C250"/>
              </a:solidFill>
              <a:ln w="12700">
                <a:solidFill>
                  <a:srgbClr val="FFFFFF"/>
                </a:solidFill>
              </a:ln>
            </c:spPr>
            <c:extLst>
              <c:ext xmlns:c16="http://schemas.microsoft.com/office/drawing/2014/chart" uri="{C3380CC4-5D6E-409C-BE32-E72D297353CC}">
                <c16:uniqueId val="{0000000D-018A-498A-A634-FA3384EF770F}"/>
              </c:ext>
            </c:extLst>
          </c:dPt>
          <c:cat>
            <c:multiLvlStrRef>
              <c:f>Sheet1!$A$2,Sheet1!$A$2,Sheet1!$A$2,Sheet1!$A$2,Sheet1!$A$2</c:f>
            </c:multiLvlStrRef>
          </c:cat>
          <c:val>
            <c:numRef>
              <c:f>Sheet1!$F$2</c:f>
              <c:numCache>
                <c:formatCode>General</c:formatCode>
                <c:ptCount val="1"/>
                <c:pt idx="0">
                  <c:v>42</c:v>
                </c:pt>
              </c:numCache>
            </c:numRef>
          </c:val>
          <c:extLst>
            <c:ext xmlns:c16="http://schemas.microsoft.com/office/drawing/2014/chart" uri="{C3380CC4-5D6E-409C-BE32-E72D297353CC}">
              <c16:uniqueId val="{0000000E-018A-498A-A634-FA3384EF770F}"/>
            </c:ext>
          </c:extLst>
        </c:ser>
        <c:dLbls>
          <c:showLegendKey val="0"/>
          <c:showVal val="0"/>
          <c:showCatName val="0"/>
          <c:showSerName val="0"/>
          <c:showPercent val="0"/>
          <c:showBubbleSize val="0"/>
        </c:dLbls>
        <c:gapWidth val="100"/>
        <c:overlap val="100"/>
        <c:axId val="67451136"/>
        <c:axId val="66437120"/>
      </c:barChart>
      <c:catAx>
        <c:axId val="67451136"/>
        <c:scaling>
          <c:orientation val="minMax"/>
        </c:scaling>
        <c:delete val="1"/>
        <c:axPos val="l"/>
        <c:numFmt formatCode="General" sourceLinked="1"/>
        <c:majorTickMark val="none"/>
        <c:minorTickMark val="none"/>
        <c:tickLblPos val="nextTo"/>
        <c:crossAx val="66437120"/>
        <c:crosses val="autoZero"/>
        <c:auto val="0"/>
        <c:lblAlgn val="ctr"/>
        <c:lblOffset val="100"/>
        <c:noMultiLvlLbl val="0"/>
      </c:catAx>
      <c:valAx>
        <c:axId val="66437120"/>
        <c:scaling>
          <c:orientation val="minMax"/>
          <c:max val="1"/>
          <c:min val="0"/>
        </c:scaling>
        <c:delete val="1"/>
        <c:axPos val="b"/>
        <c:numFmt formatCode="0%" sourceLinked="1"/>
        <c:majorTickMark val="none"/>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600" b="1">
                <a:solidFill>
                  <a:srgbClr val="000000"/>
                </a:solidFill>
              </a:rPr>
              <a:t>1:1 2:4 3:19 4:38 5:37</a:t>
            </a:r>
          </a:p>
        </c:rich>
      </c:tx>
      <c:overlay val="1"/>
    </c:title>
    <c:autoTitleDeleted val="0"/>
    <c:plotArea>
      <c:layout/>
      <c:barChart>
        <c:barDir val="bar"/>
        <c:grouping val="percentStacked"/>
        <c:varyColors val="0"/>
        <c:ser>
          <c:idx val="0"/>
          <c:order val="0"/>
          <c:tx>
            <c:strRef>
              <c:f>Sheet1!$B$1</c:f>
              <c:strCache>
                <c:ptCount val="1"/>
              </c:strCache>
            </c:strRef>
          </c:tx>
          <c:spPr>
            <a:ln w="25400">
              <a:solidFill>
                <a:srgbClr val="FFFFFF"/>
              </a:solidFill>
            </a:ln>
          </c:spPr>
          <c:invertIfNegative val="1"/>
          <c:dPt>
            <c:idx val="0"/>
            <c:invertIfNegative val="1"/>
            <c:bubble3D val="0"/>
            <c:spPr>
              <a:solidFill>
                <a:srgbClr val="E8565A"/>
              </a:solidFill>
              <a:ln w="12700">
                <a:solidFill>
                  <a:srgbClr val="FFFFFF"/>
                </a:solidFill>
              </a:ln>
            </c:spPr>
            <c:extLst>
              <c:ext xmlns:c16="http://schemas.microsoft.com/office/drawing/2014/chart" uri="{C3380CC4-5D6E-409C-BE32-E72D297353CC}">
                <c16:uniqueId val="{00000001-5F83-4F6F-A105-59DD3E10C1FC}"/>
              </c:ext>
            </c:extLst>
          </c:dPt>
          <c:cat>
            <c:multiLvlStrRef>
              <c:f>Sheet1!$A$2,Sheet1!$A$2,Sheet1!$A$2,Sheet1!$A$2,Sheet1!$A$2</c:f>
            </c:multiLvlStrRef>
          </c:cat>
          <c:val>
            <c:numRef>
              <c:f>Sheet1!$B$2</c:f>
              <c:numCache>
                <c:formatCode>General</c:formatCode>
                <c:ptCount val="1"/>
                <c:pt idx="0">
                  <c:v>1</c:v>
                </c:pt>
              </c:numCache>
            </c:numRef>
          </c:val>
          <c:extLst>
            <c:ext xmlns:c16="http://schemas.microsoft.com/office/drawing/2014/chart" uri="{C3380CC4-5D6E-409C-BE32-E72D297353CC}">
              <c16:uniqueId val="{00000002-5F83-4F6F-A105-59DD3E10C1FC}"/>
            </c:ext>
          </c:extLst>
        </c:ser>
        <c:ser>
          <c:idx val="1"/>
          <c:order val="1"/>
          <c:tx>
            <c:strRef>
              <c:f>Sheet1!$C$1</c:f>
              <c:strCache>
                <c:ptCount val="1"/>
              </c:strCache>
            </c:strRef>
          </c:tx>
          <c:spPr>
            <a:ln w="25400">
              <a:solidFill>
                <a:srgbClr val="FFFFFF"/>
              </a:solidFill>
            </a:ln>
          </c:spPr>
          <c:invertIfNegative val="1"/>
          <c:dPt>
            <c:idx val="0"/>
            <c:invertIfNegative val="1"/>
            <c:bubble3D val="0"/>
            <c:spPr>
              <a:solidFill>
                <a:srgbClr val="F08C6B"/>
              </a:solidFill>
              <a:ln w="12700">
                <a:solidFill>
                  <a:srgbClr val="FFFFFF"/>
                </a:solidFill>
              </a:ln>
            </c:spPr>
            <c:extLst>
              <c:ext xmlns:c16="http://schemas.microsoft.com/office/drawing/2014/chart" uri="{C3380CC4-5D6E-409C-BE32-E72D297353CC}">
                <c16:uniqueId val="{00000004-5F83-4F6F-A105-59DD3E10C1FC}"/>
              </c:ext>
            </c:extLst>
          </c:dPt>
          <c:cat>
            <c:multiLvlStrRef>
              <c:f>Sheet1!$A$2,Sheet1!$A$2,Sheet1!$A$2,Sheet1!$A$2,Sheet1!$A$2</c:f>
            </c:multiLvlStrRef>
          </c:cat>
          <c:val>
            <c:numRef>
              <c:f>Sheet1!$C$2</c:f>
              <c:numCache>
                <c:formatCode>General</c:formatCode>
                <c:ptCount val="1"/>
                <c:pt idx="0">
                  <c:v>4</c:v>
                </c:pt>
              </c:numCache>
            </c:numRef>
          </c:val>
          <c:extLst>
            <c:ext xmlns:c16="http://schemas.microsoft.com/office/drawing/2014/chart" uri="{C3380CC4-5D6E-409C-BE32-E72D297353CC}">
              <c16:uniqueId val="{00000005-5F83-4F6F-A105-59DD3E10C1FC}"/>
            </c:ext>
          </c:extLst>
        </c:ser>
        <c:ser>
          <c:idx val="2"/>
          <c:order val="2"/>
          <c:tx>
            <c:strRef>
              <c:f>Sheet1!$D$1</c:f>
              <c:strCache>
                <c:ptCount val="1"/>
              </c:strCache>
            </c:strRef>
          </c:tx>
          <c:spPr>
            <a:ln w="25400">
              <a:solidFill>
                <a:srgbClr val="FFFFFF"/>
              </a:solidFill>
            </a:ln>
          </c:spPr>
          <c:invertIfNegative val="1"/>
          <c:dPt>
            <c:idx val="0"/>
            <c:invertIfNegative val="1"/>
            <c:bubble3D val="0"/>
            <c:spPr>
              <a:solidFill>
                <a:srgbClr val="FEEA8A"/>
              </a:solidFill>
              <a:ln w="12700">
                <a:solidFill>
                  <a:srgbClr val="FFFFFF"/>
                </a:solidFill>
              </a:ln>
            </c:spPr>
            <c:extLst>
              <c:ext xmlns:c16="http://schemas.microsoft.com/office/drawing/2014/chart" uri="{C3380CC4-5D6E-409C-BE32-E72D297353CC}">
                <c16:uniqueId val="{00000007-5F83-4F6F-A105-59DD3E10C1FC}"/>
              </c:ext>
            </c:extLst>
          </c:dPt>
          <c:cat>
            <c:multiLvlStrRef>
              <c:f>Sheet1!$A$2,Sheet1!$A$2,Sheet1!$A$2,Sheet1!$A$2,Sheet1!$A$2</c:f>
            </c:multiLvlStrRef>
          </c:cat>
          <c:val>
            <c:numRef>
              <c:f>Sheet1!$D$2</c:f>
              <c:numCache>
                <c:formatCode>General</c:formatCode>
                <c:ptCount val="1"/>
                <c:pt idx="0">
                  <c:v>19</c:v>
                </c:pt>
              </c:numCache>
            </c:numRef>
          </c:val>
          <c:extLst>
            <c:ext xmlns:c16="http://schemas.microsoft.com/office/drawing/2014/chart" uri="{C3380CC4-5D6E-409C-BE32-E72D297353CC}">
              <c16:uniqueId val="{00000008-5F83-4F6F-A105-59DD3E10C1FC}"/>
            </c:ext>
          </c:extLst>
        </c:ser>
        <c:ser>
          <c:idx val="3"/>
          <c:order val="3"/>
          <c:tx>
            <c:strRef>
              <c:f>Sheet1!$E$1</c:f>
              <c:strCache>
                <c:ptCount val="1"/>
              </c:strCache>
            </c:strRef>
          </c:tx>
          <c:spPr>
            <a:ln w="25400">
              <a:solidFill>
                <a:srgbClr val="FFFFFF"/>
              </a:solidFill>
            </a:ln>
          </c:spPr>
          <c:invertIfNegative val="1"/>
          <c:dPt>
            <c:idx val="0"/>
            <c:invertIfNegative val="1"/>
            <c:bubble3D val="0"/>
            <c:spPr>
              <a:solidFill>
                <a:srgbClr val="C3DC73"/>
              </a:solidFill>
              <a:ln w="12700">
                <a:solidFill>
                  <a:srgbClr val="FFFFFF"/>
                </a:solidFill>
              </a:ln>
            </c:spPr>
            <c:extLst>
              <c:ext xmlns:c16="http://schemas.microsoft.com/office/drawing/2014/chart" uri="{C3380CC4-5D6E-409C-BE32-E72D297353CC}">
                <c16:uniqueId val="{0000000A-5F83-4F6F-A105-59DD3E10C1FC}"/>
              </c:ext>
            </c:extLst>
          </c:dPt>
          <c:cat>
            <c:multiLvlStrRef>
              <c:f>Sheet1!$A$2,Sheet1!$A$2,Sheet1!$A$2,Sheet1!$A$2,Sheet1!$A$2</c:f>
            </c:multiLvlStrRef>
          </c:cat>
          <c:val>
            <c:numRef>
              <c:f>Sheet1!$E$2</c:f>
              <c:numCache>
                <c:formatCode>General</c:formatCode>
                <c:ptCount val="1"/>
                <c:pt idx="0">
                  <c:v>38</c:v>
                </c:pt>
              </c:numCache>
            </c:numRef>
          </c:val>
          <c:extLst>
            <c:ext xmlns:c16="http://schemas.microsoft.com/office/drawing/2014/chart" uri="{C3380CC4-5D6E-409C-BE32-E72D297353CC}">
              <c16:uniqueId val="{0000000B-5F83-4F6F-A105-59DD3E10C1FC}"/>
            </c:ext>
          </c:extLst>
        </c:ser>
        <c:ser>
          <c:idx val="4"/>
          <c:order val="4"/>
          <c:tx>
            <c:strRef>
              <c:f>Sheet1!$F$1</c:f>
              <c:strCache>
                <c:ptCount val="1"/>
              </c:strCache>
            </c:strRef>
          </c:tx>
          <c:spPr>
            <a:ln w="25400">
              <a:solidFill>
                <a:srgbClr val="FFFFFF"/>
              </a:solidFill>
            </a:ln>
          </c:spPr>
          <c:invertIfNegative val="1"/>
          <c:dPt>
            <c:idx val="0"/>
            <c:invertIfNegative val="1"/>
            <c:bubble3D val="0"/>
            <c:spPr>
              <a:solidFill>
                <a:srgbClr val="61C250"/>
              </a:solidFill>
              <a:ln w="12700">
                <a:solidFill>
                  <a:srgbClr val="FFFFFF"/>
                </a:solidFill>
              </a:ln>
            </c:spPr>
            <c:extLst>
              <c:ext xmlns:c16="http://schemas.microsoft.com/office/drawing/2014/chart" uri="{C3380CC4-5D6E-409C-BE32-E72D297353CC}">
                <c16:uniqueId val="{0000000D-5F83-4F6F-A105-59DD3E10C1FC}"/>
              </c:ext>
            </c:extLst>
          </c:dPt>
          <c:cat>
            <c:multiLvlStrRef>
              <c:f>Sheet1!$A$2,Sheet1!$A$2,Sheet1!$A$2,Sheet1!$A$2,Sheet1!$A$2</c:f>
            </c:multiLvlStrRef>
          </c:cat>
          <c:val>
            <c:numRef>
              <c:f>Sheet1!$F$2</c:f>
              <c:numCache>
                <c:formatCode>General</c:formatCode>
                <c:ptCount val="1"/>
                <c:pt idx="0">
                  <c:v>37</c:v>
                </c:pt>
              </c:numCache>
            </c:numRef>
          </c:val>
          <c:extLst>
            <c:ext xmlns:c16="http://schemas.microsoft.com/office/drawing/2014/chart" uri="{C3380CC4-5D6E-409C-BE32-E72D297353CC}">
              <c16:uniqueId val="{0000000E-5F83-4F6F-A105-59DD3E10C1FC}"/>
            </c:ext>
          </c:extLst>
        </c:ser>
        <c:dLbls>
          <c:showLegendKey val="0"/>
          <c:showVal val="0"/>
          <c:showCatName val="0"/>
          <c:showSerName val="0"/>
          <c:showPercent val="0"/>
          <c:showBubbleSize val="0"/>
        </c:dLbls>
        <c:gapWidth val="100"/>
        <c:overlap val="100"/>
        <c:axId val="67451136"/>
        <c:axId val="66437120"/>
      </c:barChart>
      <c:catAx>
        <c:axId val="67451136"/>
        <c:scaling>
          <c:orientation val="minMax"/>
        </c:scaling>
        <c:delete val="1"/>
        <c:axPos val="l"/>
        <c:numFmt formatCode="General" sourceLinked="1"/>
        <c:majorTickMark val="none"/>
        <c:minorTickMark val="none"/>
        <c:tickLblPos val="nextTo"/>
        <c:crossAx val="66437120"/>
        <c:crosses val="autoZero"/>
        <c:auto val="0"/>
        <c:lblAlgn val="ctr"/>
        <c:lblOffset val="100"/>
        <c:noMultiLvlLbl val="0"/>
      </c:catAx>
      <c:valAx>
        <c:axId val="66437120"/>
        <c:scaling>
          <c:orientation val="minMax"/>
          <c:max val="1"/>
          <c:min val="0"/>
        </c:scaling>
        <c:delete val="1"/>
        <c:axPos val="b"/>
        <c:numFmt formatCode="0%" sourceLinked="1"/>
        <c:majorTickMark val="none"/>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600" b="1">
                <a:solidFill>
                  <a:srgbClr val="000000"/>
                </a:solidFill>
              </a:rPr>
              <a:t>1:10 2:8 3:21 4:23 5:38</a:t>
            </a:r>
          </a:p>
        </c:rich>
      </c:tx>
      <c:overlay val="1"/>
    </c:title>
    <c:autoTitleDeleted val="0"/>
    <c:plotArea>
      <c:layout/>
      <c:barChart>
        <c:barDir val="bar"/>
        <c:grouping val="percentStacked"/>
        <c:varyColors val="0"/>
        <c:ser>
          <c:idx val="0"/>
          <c:order val="0"/>
          <c:tx>
            <c:strRef>
              <c:f>Sheet1!$B$1</c:f>
              <c:strCache>
                <c:ptCount val="1"/>
              </c:strCache>
            </c:strRef>
          </c:tx>
          <c:spPr>
            <a:ln w="25400">
              <a:solidFill>
                <a:srgbClr val="FFFFFF"/>
              </a:solidFill>
            </a:ln>
          </c:spPr>
          <c:invertIfNegative val="1"/>
          <c:dPt>
            <c:idx val="0"/>
            <c:invertIfNegative val="1"/>
            <c:bubble3D val="0"/>
            <c:spPr>
              <a:solidFill>
                <a:srgbClr val="E8565A"/>
              </a:solidFill>
              <a:ln w="12700">
                <a:solidFill>
                  <a:srgbClr val="FFFFFF"/>
                </a:solidFill>
              </a:ln>
            </c:spPr>
            <c:extLst>
              <c:ext xmlns:c16="http://schemas.microsoft.com/office/drawing/2014/chart" uri="{C3380CC4-5D6E-409C-BE32-E72D297353CC}">
                <c16:uniqueId val="{00000001-99DE-4E80-A5AC-4046CD578496}"/>
              </c:ext>
            </c:extLst>
          </c:dPt>
          <c:cat>
            <c:multiLvlStrRef>
              <c:f>Sheet1!$A$2,Sheet1!$A$2,Sheet1!$A$2,Sheet1!$A$2,Sheet1!$A$2</c:f>
            </c:multiLvlStrRef>
          </c:cat>
          <c:val>
            <c:numRef>
              <c:f>Sheet1!$B$2</c:f>
              <c:numCache>
                <c:formatCode>General</c:formatCode>
                <c:ptCount val="1"/>
                <c:pt idx="0">
                  <c:v>10</c:v>
                </c:pt>
              </c:numCache>
            </c:numRef>
          </c:val>
          <c:extLst>
            <c:ext xmlns:c16="http://schemas.microsoft.com/office/drawing/2014/chart" uri="{C3380CC4-5D6E-409C-BE32-E72D297353CC}">
              <c16:uniqueId val="{00000002-99DE-4E80-A5AC-4046CD578496}"/>
            </c:ext>
          </c:extLst>
        </c:ser>
        <c:ser>
          <c:idx val="1"/>
          <c:order val="1"/>
          <c:tx>
            <c:strRef>
              <c:f>Sheet1!$C$1</c:f>
              <c:strCache>
                <c:ptCount val="1"/>
              </c:strCache>
            </c:strRef>
          </c:tx>
          <c:spPr>
            <a:ln w="25400">
              <a:solidFill>
                <a:srgbClr val="FFFFFF"/>
              </a:solidFill>
            </a:ln>
          </c:spPr>
          <c:invertIfNegative val="1"/>
          <c:dPt>
            <c:idx val="0"/>
            <c:invertIfNegative val="1"/>
            <c:bubble3D val="0"/>
            <c:spPr>
              <a:solidFill>
                <a:srgbClr val="F08C6B"/>
              </a:solidFill>
              <a:ln w="12700">
                <a:solidFill>
                  <a:srgbClr val="FFFFFF"/>
                </a:solidFill>
              </a:ln>
            </c:spPr>
            <c:extLst>
              <c:ext xmlns:c16="http://schemas.microsoft.com/office/drawing/2014/chart" uri="{C3380CC4-5D6E-409C-BE32-E72D297353CC}">
                <c16:uniqueId val="{00000004-99DE-4E80-A5AC-4046CD578496}"/>
              </c:ext>
            </c:extLst>
          </c:dPt>
          <c:cat>
            <c:multiLvlStrRef>
              <c:f>Sheet1!$A$2,Sheet1!$A$2,Sheet1!$A$2,Sheet1!$A$2,Sheet1!$A$2</c:f>
            </c:multiLvlStrRef>
          </c:cat>
          <c:val>
            <c:numRef>
              <c:f>Sheet1!$C$2</c:f>
              <c:numCache>
                <c:formatCode>General</c:formatCode>
                <c:ptCount val="1"/>
                <c:pt idx="0">
                  <c:v>8</c:v>
                </c:pt>
              </c:numCache>
            </c:numRef>
          </c:val>
          <c:extLst>
            <c:ext xmlns:c16="http://schemas.microsoft.com/office/drawing/2014/chart" uri="{C3380CC4-5D6E-409C-BE32-E72D297353CC}">
              <c16:uniqueId val="{00000005-99DE-4E80-A5AC-4046CD578496}"/>
            </c:ext>
          </c:extLst>
        </c:ser>
        <c:ser>
          <c:idx val="2"/>
          <c:order val="2"/>
          <c:tx>
            <c:strRef>
              <c:f>Sheet1!$D$1</c:f>
              <c:strCache>
                <c:ptCount val="1"/>
              </c:strCache>
            </c:strRef>
          </c:tx>
          <c:spPr>
            <a:ln w="25400">
              <a:solidFill>
                <a:srgbClr val="FFFFFF"/>
              </a:solidFill>
            </a:ln>
          </c:spPr>
          <c:invertIfNegative val="1"/>
          <c:dPt>
            <c:idx val="0"/>
            <c:invertIfNegative val="1"/>
            <c:bubble3D val="0"/>
            <c:spPr>
              <a:solidFill>
                <a:srgbClr val="FEEA8A"/>
              </a:solidFill>
              <a:ln w="12700">
                <a:solidFill>
                  <a:srgbClr val="FFFFFF"/>
                </a:solidFill>
              </a:ln>
            </c:spPr>
            <c:extLst>
              <c:ext xmlns:c16="http://schemas.microsoft.com/office/drawing/2014/chart" uri="{C3380CC4-5D6E-409C-BE32-E72D297353CC}">
                <c16:uniqueId val="{00000007-99DE-4E80-A5AC-4046CD578496}"/>
              </c:ext>
            </c:extLst>
          </c:dPt>
          <c:cat>
            <c:multiLvlStrRef>
              <c:f>Sheet1!$A$2,Sheet1!$A$2,Sheet1!$A$2,Sheet1!$A$2,Sheet1!$A$2</c:f>
            </c:multiLvlStrRef>
          </c:cat>
          <c:val>
            <c:numRef>
              <c:f>Sheet1!$D$2</c:f>
              <c:numCache>
                <c:formatCode>General</c:formatCode>
                <c:ptCount val="1"/>
                <c:pt idx="0">
                  <c:v>21</c:v>
                </c:pt>
              </c:numCache>
            </c:numRef>
          </c:val>
          <c:extLst>
            <c:ext xmlns:c16="http://schemas.microsoft.com/office/drawing/2014/chart" uri="{C3380CC4-5D6E-409C-BE32-E72D297353CC}">
              <c16:uniqueId val="{00000008-99DE-4E80-A5AC-4046CD578496}"/>
            </c:ext>
          </c:extLst>
        </c:ser>
        <c:ser>
          <c:idx val="3"/>
          <c:order val="3"/>
          <c:tx>
            <c:strRef>
              <c:f>Sheet1!$E$1</c:f>
              <c:strCache>
                <c:ptCount val="1"/>
              </c:strCache>
            </c:strRef>
          </c:tx>
          <c:spPr>
            <a:ln w="25400">
              <a:solidFill>
                <a:srgbClr val="FFFFFF"/>
              </a:solidFill>
            </a:ln>
          </c:spPr>
          <c:invertIfNegative val="1"/>
          <c:dPt>
            <c:idx val="0"/>
            <c:invertIfNegative val="1"/>
            <c:bubble3D val="0"/>
            <c:spPr>
              <a:solidFill>
                <a:srgbClr val="C3DC73"/>
              </a:solidFill>
              <a:ln w="12700">
                <a:solidFill>
                  <a:srgbClr val="FFFFFF"/>
                </a:solidFill>
              </a:ln>
            </c:spPr>
            <c:extLst>
              <c:ext xmlns:c16="http://schemas.microsoft.com/office/drawing/2014/chart" uri="{C3380CC4-5D6E-409C-BE32-E72D297353CC}">
                <c16:uniqueId val="{0000000A-99DE-4E80-A5AC-4046CD578496}"/>
              </c:ext>
            </c:extLst>
          </c:dPt>
          <c:cat>
            <c:multiLvlStrRef>
              <c:f>Sheet1!$A$2,Sheet1!$A$2,Sheet1!$A$2,Sheet1!$A$2,Sheet1!$A$2</c:f>
            </c:multiLvlStrRef>
          </c:cat>
          <c:val>
            <c:numRef>
              <c:f>Sheet1!$E$2</c:f>
              <c:numCache>
                <c:formatCode>General</c:formatCode>
                <c:ptCount val="1"/>
                <c:pt idx="0">
                  <c:v>23</c:v>
                </c:pt>
              </c:numCache>
            </c:numRef>
          </c:val>
          <c:extLst>
            <c:ext xmlns:c16="http://schemas.microsoft.com/office/drawing/2014/chart" uri="{C3380CC4-5D6E-409C-BE32-E72D297353CC}">
              <c16:uniqueId val="{0000000B-99DE-4E80-A5AC-4046CD578496}"/>
            </c:ext>
          </c:extLst>
        </c:ser>
        <c:ser>
          <c:idx val="4"/>
          <c:order val="4"/>
          <c:tx>
            <c:strRef>
              <c:f>Sheet1!$F$1</c:f>
              <c:strCache>
                <c:ptCount val="1"/>
              </c:strCache>
            </c:strRef>
          </c:tx>
          <c:spPr>
            <a:ln w="25400">
              <a:solidFill>
                <a:srgbClr val="FFFFFF"/>
              </a:solidFill>
            </a:ln>
          </c:spPr>
          <c:invertIfNegative val="1"/>
          <c:dPt>
            <c:idx val="0"/>
            <c:invertIfNegative val="1"/>
            <c:bubble3D val="0"/>
            <c:spPr>
              <a:solidFill>
                <a:srgbClr val="61C250"/>
              </a:solidFill>
              <a:ln w="12700">
                <a:solidFill>
                  <a:srgbClr val="FFFFFF"/>
                </a:solidFill>
              </a:ln>
            </c:spPr>
            <c:extLst>
              <c:ext xmlns:c16="http://schemas.microsoft.com/office/drawing/2014/chart" uri="{C3380CC4-5D6E-409C-BE32-E72D297353CC}">
                <c16:uniqueId val="{0000000D-99DE-4E80-A5AC-4046CD578496}"/>
              </c:ext>
            </c:extLst>
          </c:dPt>
          <c:cat>
            <c:multiLvlStrRef>
              <c:f>Sheet1!$A$2,Sheet1!$A$2,Sheet1!$A$2,Sheet1!$A$2,Sheet1!$A$2</c:f>
            </c:multiLvlStrRef>
          </c:cat>
          <c:val>
            <c:numRef>
              <c:f>Sheet1!$F$2</c:f>
              <c:numCache>
                <c:formatCode>General</c:formatCode>
                <c:ptCount val="1"/>
                <c:pt idx="0">
                  <c:v>38</c:v>
                </c:pt>
              </c:numCache>
            </c:numRef>
          </c:val>
          <c:extLst>
            <c:ext xmlns:c16="http://schemas.microsoft.com/office/drawing/2014/chart" uri="{C3380CC4-5D6E-409C-BE32-E72D297353CC}">
              <c16:uniqueId val="{0000000E-99DE-4E80-A5AC-4046CD578496}"/>
            </c:ext>
          </c:extLst>
        </c:ser>
        <c:dLbls>
          <c:showLegendKey val="0"/>
          <c:showVal val="0"/>
          <c:showCatName val="0"/>
          <c:showSerName val="0"/>
          <c:showPercent val="0"/>
          <c:showBubbleSize val="0"/>
        </c:dLbls>
        <c:gapWidth val="100"/>
        <c:overlap val="100"/>
        <c:axId val="67451136"/>
        <c:axId val="66437120"/>
      </c:barChart>
      <c:catAx>
        <c:axId val="67451136"/>
        <c:scaling>
          <c:orientation val="minMax"/>
        </c:scaling>
        <c:delete val="1"/>
        <c:axPos val="l"/>
        <c:numFmt formatCode="General" sourceLinked="1"/>
        <c:majorTickMark val="none"/>
        <c:minorTickMark val="none"/>
        <c:tickLblPos val="nextTo"/>
        <c:crossAx val="66437120"/>
        <c:crosses val="autoZero"/>
        <c:auto val="0"/>
        <c:lblAlgn val="ctr"/>
        <c:lblOffset val="100"/>
        <c:noMultiLvlLbl val="0"/>
      </c:catAx>
      <c:valAx>
        <c:axId val="66437120"/>
        <c:scaling>
          <c:orientation val="minMax"/>
          <c:max val="1"/>
          <c:min val="0"/>
        </c:scaling>
        <c:delete val="1"/>
        <c:axPos val="b"/>
        <c:numFmt formatCode="0%" sourceLinked="1"/>
        <c:majorTickMark val="none"/>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sz="600" b="1">
                <a:solidFill>
                  <a:srgbClr val="000000"/>
                </a:solidFill>
              </a:rPr>
              <a:t>1:1 2:4 3:10 4:22 5:62</a:t>
            </a:r>
          </a:p>
        </c:rich>
      </c:tx>
      <c:overlay val="1"/>
    </c:title>
    <c:autoTitleDeleted val="0"/>
    <c:plotArea>
      <c:layout/>
      <c:barChart>
        <c:barDir val="bar"/>
        <c:grouping val="percentStacked"/>
        <c:varyColors val="0"/>
        <c:ser>
          <c:idx val="0"/>
          <c:order val="0"/>
          <c:tx>
            <c:strRef>
              <c:f>Sheet1!$B$1</c:f>
              <c:strCache>
                <c:ptCount val="1"/>
              </c:strCache>
            </c:strRef>
          </c:tx>
          <c:spPr>
            <a:ln w="25400">
              <a:solidFill>
                <a:srgbClr val="FFFFFF"/>
              </a:solidFill>
            </a:ln>
          </c:spPr>
          <c:invertIfNegative val="1"/>
          <c:dPt>
            <c:idx val="0"/>
            <c:invertIfNegative val="1"/>
            <c:bubble3D val="0"/>
            <c:spPr>
              <a:solidFill>
                <a:srgbClr val="E8565A"/>
              </a:solidFill>
              <a:ln w="12700">
                <a:solidFill>
                  <a:srgbClr val="FFFFFF"/>
                </a:solidFill>
              </a:ln>
            </c:spPr>
            <c:extLst>
              <c:ext xmlns:c16="http://schemas.microsoft.com/office/drawing/2014/chart" uri="{C3380CC4-5D6E-409C-BE32-E72D297353CC}">
                <c16:uniqueId val="{00000001-476B-4732-A49E-2E71393A068A}"/>
              </c:ext>
            </c:extLst>
          </c:dPt>
          <c:cat>
            <c:multiLvlStrRef>
              <c:f>Sheet1!$A$2,Sheet1!$A$2,Sheet1!$A$2,Sheet1!$A$2,Sheet1!$A$2</c:f>
            </c:multiLvlStrRef>
          </c:cat>
          <c:val>
            <c:numRef>
              <c:f>Sheet1!$B$2</c:f>
              <c:numCache>
                <c:formatCode>General</c:formatCode>
                <c:ptCount val="1"/>
                <c:pt idx="0">
                  <c:v>1</c:v>
                </c:pt>
              </c:numCache>
            </c:numRef>
          </c:val>
          <c:extLst>
            <c:ext xmlns:c16="http://schemas.microsoft.com/office/drawing/2014/chart" uri="{C3380CC4-5D6E-409C-BE32-E72D297353CC}">
              <c16:uniqueId val="{00000002-476B-4732-A49E-2E71393A068A}"/>
            </c:ext>
          </c:extLst>
        </c:ser>
        <c:ser>
          <c:idx val="1"/>
          <c:order val="1"/>
          <c:tx>
            <c:strRef>
              <c:f>Sheet1!$C$1</c:f>
              <c:strCache>
                <c:ptCount val="1"/>
              </c:strCache>
            </c:strRef>
          </c:tx>
          <c:spPr>
            <a:ln w="25400">
              <a:solidFill>
                <a:srgbClr val="FFFFFF"/>
              </a:solidFill>
            </a:ln>
          </c:spPr>
          <c:invertIfNegative val="1"/>
          <c:dPt>
            <c:idx val="0"/>
            <c:invertIfNegative val="1"/>
            <c:bubble3D val="0"/>
            <c:spPr>
              <a:solidFill>
                <a:srgbClr val="F08C6B"/>
              </a:solidFill>
              <a:ln w="12700">
                <a:solidFill>
                  <a:srgbClr val="FFFFFF"/>
                </a:solidFill>
              </a:ln>
            </c:spPr>
            <c:extLst>
              <c:ext xmlns:c16="http://schemas.microsoft.com/office/drawing/2014/chart" uri="{C3380CC4-5D6E-409C-BE32-E72D297353CC}">
                <c16:uniqueId val="{00000004-476B-4732-A49E-2E71393A068A}"/>
              </c:ext>
            </c:extLst>
          </c:dPt>
          <c:cat>
            <c:multiLvlStrRef>
              <c:f>Sheet1!$A$2,Sheet1!$A$2,Sheet1!$A$2,Sheet1!$A$2,Sheet1!$A$2</c:f>
            </c:multiLvlStrRef>
          </c:cat>
          <c:val>
            <c:numRef>
              <c:f>Sheet1!$C$2</c:f>
              <c:numCache>
                <c:formatCode>General</c:formatCode>
                <c:ptCount val="1"/>
                <c:pt idx="0">
                  <c:v>4</c:v>
                </c:pt>
              </c:numCache>
            </c:numRef>
          </c:val>
          <c:extLst>
            <c:ext xmlns:c16="http://schemas.microsoft.com/office/drawing/2014/chart" uri="{C3380CC4-5D6E-409C-BE32-E72D297353CC}">
              <c16:uniqueId val="{00000005-476B-4732-A49E-2E71393A068A}"/>
            </c:ext>
          </c:extLst>
        </c:ser>
        <c:ser>
          <c:idx val="2"/>
          <c:order val="2"/>
          <c:tx>
            <c:strRef>
              <c:f>Sheet1!$D$1</c:f>
              <c:strCache>
                <c:ptCount val="1"/>
              </c:strCache>
            </c:strRef>
          </c:tx>
          <c:spPr>
            <a:ln w="25400">
              <a:solidFill>
                <a:srgbClr val="FFFFFF"/>
              </a:solidFill>
            </a:ln>
          </c:spPr>
          <c:invertIfNegative val="1"/>
          <c:dPt>
            <c:idx val="0"/>
            <c:invertIfNegative val="1"/>
            <c:bubble3D val="0"/>
            <c:spPr>
              <a:solidFill>
                <a:srgbClr val="FEEA8A"/>
              </a:solidFill>
              <a:ln w="12700">
                <a:solidFill>
                  <a:srgbClr val="FFFFFF"/>
                </a:solidFill>
              </a:ln>
            </c:spPr>
            <c:extLst>
              <c:ext xmlns:c16="http://schemas.microsoft.com/office/drawing/2014/chart" uri="{C3380CC4-5D6E-409C-BE32-E72D297353CC}">
                <c16:uniqueId val="{00000007-476B-4732-A49E-2E71393A068A}"/>
              </c:ext>
            </c:extLst>
          </c:dPt>
          <c:cat>
            <c:multiLvlStrRef>
              <c:f>Sheet1!$A$2,Sheet1!$A$2,Sheet1!$A$2,Sheet1!$A$2,Sheet1!$A$2</c:f>
            </c:multiLvlStrRef>
          </c:cat>
          <c:val>
            <c:numRef>
              <c:f>Sheet1!$D$2</c:f>
              <c:numCache>
                <c:formatCode>General</c:formatCode>
                <c:ptCount val="1"/>
                <c:pt idx="0">
                  <c:v>10</c:v>
                </c:pt>
              </c:numCache>
            </c:numRef>
          </c:val>
          <c:extLst>
            <c:ext xmlns:c16="http://schemas.microsoft.com/office/drawing/2014/chart" uri="{C3380CC4-5D6E-409C-BE32-E72D297353CC}">
              <c16:uniqueId val="{00000008-476B-4732-A49E-2E71393A068A}"/>
            </c:ext>
          </c:extLst>
        </c:ser>
        <c:ser>
          <c:idx val="3"/>
          <c:order val="3"/>
          <c:tx>
            <c:strRef>
              <c:f>Sheet1!$E$1</c:f>
              <c:strCache>
                <c:ptCount val="1"/>
              </c:strCache>
            </c:strRef>
          </c:tx>
          <c:spPr>
            <a:ln w="25400">
              <a:solidFill>
                <a:srgbClr val="FFFFFF"/>
              </a:solidFill>
            </a:ln>
          </c:spPr>
          <c:invertIfNegative val="1"/>
          <c:dPt>
            <c:idx val="0"/>
            <c:invertIfNegative val="1"/>
            <c:bubble3D val="0"/>
            <c:spPr>
              <a:solidFill>
                <a:srgbClr val="C3DC73"/>
              </a:solidFill>
              <a:ln w="12700">
                <a:solidFill>
                  <a:srgbClr val="FFFFFF"/>
                </a:solidFill>
              </a:ln>
            </c:spPr>
            <c:extLst>
              <c:ext xmlns:c16="http://schemas.microsoft.com/office/drawing/2014/chart" uri="{C3380CC4-5D6E-409C-BE32-E72D297353CC}">
                <c16:uniqueId val="{0000000A-476B-4732-A49E-2E71393A068A}"/>
              </c:ext>
            </c:extLst>
          </c:dPt>
          <c:cat>
            <c:multiLvlStrRef>
              <c:f>Sheet1!$A$2,Sheet1!$A$2,Sheet1!$A$2,Sheet1!$A$2,Sheet1!$A$2</c:f>
            </c:multiLvlStrRef>
          </c:cat>
          <c:val>
            <c:numRef>
              <c:f>Sheet1!$E$2</c:f>
              <c:numCache>
                <c:formatCode>General</c:formatCode>
                <c:ptCount val="1"/>
                <c:pt idx="0">
                  <c:v>22</c:v>
                </c:pt>
              </c:numCache>
            </c:numRef>
          </c:val>
          <c:extLst>
            <c:ext xmlns:c16="http://schemas.microsoft.com/office/drawing/2014/chart" uri="{C3380CC4-5D6E-409C-BE32-E72D297353CC}">
              <c16:uniqueId val="{0000000B-476B-4732-A49E-2E71393A068A}"/>
            </c:ext>
          </c:extLst>
        </c:ser>
        <c:ser>
          <c:idx val="4"/>
          <c:order val="4"/>
          <c:tx>
            <c:strRef>
              <c:f>Sheet1!$F$1</c:f>
              <c:strCache>
                <c:ptCount val="1"/>
              </c:strCache>
            </c:strRef>
          </c:tx>
          <c:spPr>
            <a:ln w="25400">
              <a:solidFill>
                <a:srgbClr val="FFFFFF"/>
              </a:solidFill>
            </a:ln>
          </c:spPr>
          <c:invertIfNegative val="1"/>
          <c:dPt>
            <c:idx val="0"/>
            <c:invertIfNegative val="1"/>
            <c:bubble3D val="0"/>
            <c:spPr>
              <a:solidFill>
                <a:srgbClr val="61C250"/>
              </a:solidFill>
              <a:ln w="12700">
                <a:solidFill>
                  <a:srgbClr val="FFFFFF"/>
                </a:solidFill>
              </a:ln>
            </c:spPr>
            <c:extLst>
              <c:ext xmlns:c16="http://schemas.microsoft.com/office/drawing/2014/chart" uri="{C3380CC4-5D6E-409C-BE32-E72D297353CC}">
                <c16:uniqueId val="{0000000D-476B-4732-A49E-2E71393A068A}"/>
              </c:ext>
            </c:extLst>
          </c:dPt>
          <c:cat>
            <c:multiLvlStrRef>
              <c:f>Sheet1!$A$2,Sheet1!$A$2,Sheet1!$A$2,Sheet1!$A$2,Sheet1!$A$2</c:f>
            </c:multiLvlStrRef>
          </c:cat>
          <c:val>
            <c:numRef>
              <c:f>Sheet1!$F$2</c:f>
              <c:numCache>
                <c:formatCode>General</c:formatCode>
                <c:ptCount val="1"/>
                <c:pt idx="0">
                  <c:v>62</c:v>
                </c:pt>
              </c:numCache>
            </c:numRef>
          </c:val>
          <c:extLst>
            <c:ext xmlns:c16="http://schemas.microsoft.com/office/drawing/2014/chart" uri="{C3380CC4-5D6E-409C-BE32-E72D297353CC}">
              <c16:uniqueId val="{0000000E-476B-4732-A49E-2E71393A068A}"/>
            </c:ext>
          </c:extLst>
        </c:ser>
        <c:dLbls>
          <c:showLegendKey val="0"/>
          <c:showVal val="0"/>
          <c:showCatName val="0"/>
          <c:showSerName val="0"/>
          <c:showPercent val="0"/>
          <c:showBubbleSize val="0"/>
        </c:dLbls>
        <c:gapWidth val="100"/>
        <c:overlap val="100"/>
        <c:axId val="67451136"/>
        <c:axId val="66437120"/>
      </c:barChart>
      <c:catAx>
        <c:axId val="67451136"/>
        <c:scaling>
          <c:orientation val="minMax"/>
        </c:scaling>
        <c:delete val="1"/>
        <c:axPos val="l"/>
        <c:numFmt formatCode="General" sourceLinked="1"/>
        <c:majorTickMark val="none"/>
        <c:minorTickMark val="none"/>
        <c:tickLblPos val="nextTo"/>
        <c:crossAx val="66437120"/>
        <c:crosses val="autoZero"/>
        <c:auto val="0"/>
        <c:lblAlgn val="ctr"/>
        <c:lblOffset val="100"/>
        <c:noMultiLvlLbl val="0"/>
      </c:catAx>
      <c:valAx>
        <c:axId val="66437120"/>
        <c:scaling>
          <c:orientation val="minMax"/>
          <c:max val="1"/>
          <c:min val="0"/>
        </c:scaling>
        <c:delete val="1"/>
        <c:axPos val="b"/>
        <c:numFmt formatCode="0%" sourceLinked="1"/>
        <c:majorTickMark val="none"/>
        <c:minorTickMark val="none"/>
        <c:tickLblPos val="nextTo"/>
        <c:crossAx val="67451136"/>
        <c:crosses val="autoZero"/>
        <c:crossBetween val="between"/>
      </c:valAx>
    </c:plotArea>
    <c:plotVisOnly val="1"/>
    <c:dispBlanksAs val="zero"/>
    <c:showDLblsOverMax val="1"/>
  </c:chart>
  <c:txPr>
    <a:bodyPr/>
    <a:lstStyle/>
    <a:p>
      <a:pPr>
        <a:defRPr sz="1800" smtId="4294967295"/>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Click to edit Master title style</a:t>
            </a:r>
          </a:p>
        </p:txBody>
      </p:sp>
      <p:sp>
        <p:nvSpPr>
          <p:cNvPr id="3" name="Subtitle 2"/>
          <p:cNvSpPr>
            <a:spLocks noGrp="1"/>
          </p:cNvSpPr>
          <p:nvPr>
            <p:ph type="subTitle" idx="1"/>
          </p:nvPr>
        </p:nvSpPr>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2"/>
          </p:nvPr>
        </p:nvSpPr>
        <p:spPr/>
        <p:txBody>
          <a:bodyPr/>
          <a:lstStyle/>
          <a:p>
            <a:fld id="{955619C5-0061-4352-ABFE-CA15C20D3301}" type="datetimeFigureOut">
              <a:rPr lang="en-US" smtClean="0"/>
              <a:t>3/31/2020</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p:txBody>
          <a:bodyPr/>
          <a:lstStyle/>
          <a:p>
            <a:fld id="{290F2658-124C-4088-9A8F-DF840B85BF98}" type="datetimeFigureOut">
              <a:rPr lang="en-US" smtClean="0"/>
              <a:t>3/31/2020</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p:txBody>
          <a:bodyPr vert="eaVert"/>
          <a:lstStyle/>
          <a:p>
            <a:r>
              <a:rPr lang="en-US"/>
              <a:t>Click to edit Master title style</a:t>
            </a:r>
          </a:p>
        </p:txBody>
      </p:sp>
      <p:sp>
        <p:nvSpPr>
          <p:cNvPr id="3" name="Vertical Text Placeholder 2"/>
          <p:cNvSpPr>
            <a:spLocks noGrp="1"/>
          </p:cNvSpPr>
          <p:nvPr>
            <p:ph type="body" orient="vert" idx="1"/>
          </p:nvPr>
        </p:nvSpPr>
        <p:spPr/>
        <p:txBody>
          <a:bodyPr vert="eaVert"/>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p:txBody>
          <a:bodyPr/>
          <a:lstStyle/>
          <a:p>
            <a:fld id="{F4BEA75E-0D3C-4B3D-A460-E8E67C6F6617}" type="datetimeFigureOut">
              <a:rPr lang="en-US" smtClean="0"/>
              <a:t>3/31/2020</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p:txBody>
          <a:bodyPr/>
          <a:lstStyle/>
          <a:p>
            <a:fld id="{772C5973-9186-4D1E-9425-ACD1B3B4DE95}" type="datetimeFigureOut">
              <a:rPr lang="en-US" smtClean="0"/>
              <a:t>3/31/2020</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r>
              <a:rPr lang="en-US"/>
              <a:t>Click to edit Master text styles</a:t>
            </a:r>
          </a:p>
        </p:txBody>
      </p:sp>
      <p:sp>
        <p:nvSpPr>
          <p:cNvPr id="4" name="Date Placeholder 3"/>
          <p:cNvSpPr>
            <a:spLocks noGrp="1"/>
          </p:cNvSpPr>
          <p:nvPr>
            <p:ph type="dt" sz="half" idx="2"/>
          </p:nvPr>
        </p:nvSpPr>
        <p:spPr/>
        <p:txBody>
          <a:bodyPr/>
          <a:lstStyle/>
          <a:p>
            <a:fld id="{EAEA727F-2EEA-42DE-9A70-46B30F8078A2}" type="datetimeFigureOut">
              <a:rPr lang="en-US" smtClean="0"/>
              <a:t>3/31/2020</a:t>
            </a:fld>
            <a:endParaRPr lang="en-US"/>
          </a:p>
        </p:txBody>
      </p:sp>
      <p:sp>
        <p:nvSpPr>
          <p:cNvPr id="5" name="Footer Placeholder 4"/>
          <p:cNvSpPr>
            <a:spLocks noGrp="1"/>
          </p:cNvSpPr>
          <p:nvPr>
            <p:ph type="ftr" sz="quarter" idx="3"/>
          </p:nvPr>
        </p:nvSpPr>
        <p:spPr/>
        <p:txBody>
          <a:bodyPr/>
          <a:lstStyle/>
          <a:p>
            <a:endParaRPr lang="en-US"/>
          </a:p>
        </p:txBody>
      </p:sp>
      <p:sp>
        <p:nvSpPr>
          <p:cNvPr id="6" name="Slide Number Placeholder 5"/>
          <p:cNvSpPr>
            <a:spLocks noGrp="1"/>
          </p:cNvSpPr>
          <p:nvPr>
            <p:ph type="sldNum" sz="quarter" idx="4"/>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3"/>
          </p:nvPr>
        </p:nvSpPr>
        <p:spPr/>
        <p:txBody>
          <a:bodyPr/>
          <a:lstStyle/>
          <a:p>
            <a:fld id="{E05523DA-47E7-45F7-95BF-17CD51BD6040}" type="datetimeFigureOut">
              <a:rPr lang="en-US" smtClean="0"/>
              <a:t>3/31/2020</a:t>
            </a:fld>
            <a:endParaRPr lang="en-US"/>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Placeholder 2"/>
          <p:cNvSpPr>
            <a:spLocks noGrp="1"/>
          </p:cNvSpPr>
          <p:nvPr>
            <p:ph type="body" idx="1"/>
          </p:nvPr>
        </p:nvSpPr>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a:t>Click to edit Master text styles</a:t>
            </a:r>
          </a:p>
        </p:txBody>
      </p:sp>
      <p:sp>
        <p:nvSpPr>
          <p:cNvPr id="4" name="Content Placeholder 3"/>
          <p:cNvSpPr>
            <a:spLocks noGrp="1"/>
          </p:cNvSpPr>
          <p:nvPr>
            <p:ph sz="half" idx="2"/>
          </p:nvPr>
        </p:nvSpPr>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a:t>Click to edit Master text styles</a:t>
            </a:r>
          </a:p>
        </p:txBody>
      </p:sp>
      <p:sp>
        <p:nvSpPr>
          <p:cNvPr id="6" name="Content Placeholder 5"/>
          <p:cNvSpPr>
            <a:spLocks noGrp="1"/>
          </p:cNvSpPr>
          <p:nvPr>
            <p:ph sz="quarter" idx="4"/>
          </p:nvPr>
        </p:nvSpPr>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5"/>
          </p:nvPr>
        </p:nvSpPr>
        <p:spPr/>
        <p:txBody>
          <a:bodyPr/>
          <a:lstStyle/>
          <a:p>
            <a:fld id="{209A01D8-9182-42CA-B294-8358E2D9AD2E}" type="datetimeFigureOut">
              <a:rPr lang="en-US" smtClean="0"/>
              <a:t>3/31/2020</a:t>
            </a:fld>
            <a:endParaRPr lang="en-US"/>
          </a:p>
        </p:txBody>
      </p:sp>
      <p:sp>
        <p:nvSpPr>
          <p:cNvPr id="8" name="Footer Placeholder 7"/>
          <p:cNvSpPr>
            <a:spLocks noGrp="1"/>
          </p:cNvSpPr>
          <p:nvPr>
            <p:ph type="ftr" sz="quarter" idx="6"/>
          </p:nvPr>
        </p:nvSpPr>
        <p:spPr/>
        <p:txBody>
          <a:bodyPr/>
          <a:lstStyle/>
          <a:p>
            <a:endParaRPr lang="en-US"/>
          </a:p>
        </p:txBody>
      </p:sp>
      <p:sp>
        <p:nvSpPr>
          <p:cNvPr id="9" name="Slide Number Placeholder 8"/>
          <p:cNvSpPr>
            <a:spLocks noGrp="1"/>
          </p:cNvSpPr>
          <p:nvPr>
            <p:ph type="sldNum" sz="quarter" idx="7"/>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
          </p:nvPr>
        </p:nvSpPr>
        <p:spPr/>
        <p:txBody>
          <a:bodyPr/>
          <a:lstStyle/>
          <a:p>
            <a:fld id="{DB33BDD3-678E-4342-8D45-2220E263BCD8}" type="datetimeFigureOut">
              <a:rPr lang="en-US" smtClean="0"/>
              <a:t>3/31/2020</a:t>
            </a:fld>
            <a:endParaRPr lang="en-US"/>
          </a:p>
        </p:txBody>
      </p:sp>
      <p:sp>
        <p:nvSpPr>
          <p:cNvPr id="4" name="Footer Placeholder 3"/>
          <p:cNvSpPr>
            <a:spLocks noGrp="1"/>
          </p:cNvSpPr>
          <p:nvPr>
            <p:ph type="ftr" sz="quarter" idx="2"/>
          </p:nvPr>
        </p:nvSpPr>
        <p:spPr/>
        <p:txBody>
          <a:bodyPr/>
          <a:lstStyle/>
          <a:p>
            <a:endParaRPr lang="en-US"/>
          </a:p>
        </p:txBody>
      </p:sp>
      <p:sp>
        <p:nvSpPr>
          <p:cNvPr id="5" name="Slide Number Placeholder 4"/>
          <p:cNvSpPr>
            <a:spLocks noGrp="1"/>
          </p:cNvSpPr>
          <p:nvPr>
            <p:ph type="sldNum" sz="quarter" idx="3"/>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p:nvPr>
        </p:nvSpPr>
        <p:spPr/>
        <p:txBody>
          <a:bodyPr/>
          <a:lstStyle/>
          <a:p>
            <a:fld id="{B9164DE5-319D-4F90-B9E4-7BD3FE2C3482}" type="datetimeFigureOut">
              <a:rPr lang="en-US" smtClean="0"/>
              <a:t>3/31/2020</a:t>
            </a:fld>
            <a:endParaRPr lang="en-US"/>
          </a:p>
        </p:txBody>
      </p:sp>
      <p:sp>
        <p:nvSpPr>
          <p:cNvPr id="3" name="Footer Placeholder 2"/>
          <p:cNvSpPr>
            <a:spLocks noGrp="1"/>
          </p:cNvSpPr>
          <p:nvPr>
            <p:ph type="ftr" sz="quarter" idx="1"/>
          </p:nvPr>
        </p:nvSpPr>
        <p:spPr/>
        <p:txBody>
          <a:bodyPr/>
          <a:lstStyle/>
          <a:p>
            <a:endParaRPr lang="en-US"/>
          </a:p>
        </p:txBody>
      </p:sp>
      <p:sp>
        <p:nvSpPr>
          <p:cNvPr id="4" name="Slide Number Placeholder 3"/>
          <p:cNvSpPr>
            <a:spLocks noGrp="1"/>
          </p:cNvSpPr>
          <p:nvPr>
            <p:ph type="sldNum" sz="quarter" idx="2"/>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a:t>Click to edit Master text styles</a:t>
            </a:r>
          </a:p>
        </p:txBody>
      </p:sp>
      <p:sp>
        <p:nvSpPr>
          <p:cNvPr id="5" name="Date Placeholder 4"/>
          <p:cNvSpPr>
            <a:spLocks noGrp="1"/>
          </p:cNvSpPr>
          <p:nvPr>
            <p:ph type="dt" sz="half" idx="3"/>
          </p:nvPr>
        </p:nvSpPr>
        <p:spPr/>
        <p:txBody>
          <a:bodyPr/>
          <a:lstStyle/>
          <a:p>
            <a:fld id="{84897402-DC32-4285-ABE5-82F79E7E6798}" type="datetimeFigureOut">
              <a:rPr lang="en-US" smtClean="0"/>
              <a:t>3/31/2020</a:t>
            </a:fld>
            <a:endParaRPr lang="en-US"/>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fld id="{93AE1883-0942-4AA3-9DB2-9C7C3A0314B1}" type="slidenum">
              <a:rPr lang="en-US" smtClean="0"/>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r>
              <a:rPr lang="en-US"/>
              <a:t>Click to edit Master text styles</a:t>
            </a:r>
          </a:p>
        </p:txBody>
      </p:sp>
      <p:sp>
        <p:nvSpPr>
          <p:cNvPr id="5" name="Date Placeholder 4"/>
          <p:cNvSpPr>
            <a:spLocks noGrp="1"/>
          </p:cNvSpPr>
          <p:nvPr>
            <p:ph type="dt" sz="half" idx="3"/>
          </p:nvPr>
        </p:nvSpPr>
        <p:spPr/>
        <p:txBody>
          <a:bodyPr/>
          <a:lstStyle/>
          <a:p>
            <a:fld id="{7A35E744-7AD1-4088-8AAE-8E686AD4FE0E}" type="datetimeFigureOut">
              <a:rPr lang="en-US" smtClean="0"/>
              <a:t>3/31/2020</a:t>
            </a:fld>
            <a:endParaRPr lang="en-US"/>
          </a:p>
        </p:txBody>
      </p:sp>
      <p:sp>
        <p:nvSpPr>
          <p:cNvPr id="6" name="Footer Placeholder 5"/>
          <p:cNvSpPr>
            <a:spLocks noGrp="1"/>
          </p:cNvSpPr>
          <p:nvPr>
            <p:ph type="ftr" sz="quarter" idx="4"/>
          </p:nvPr>
        </p:nvSpPr>
        <p:spPr/>
        <p:txBody>
          <a:bodyPr/>
          <a:lstStyle/>
          <a:p>
            <a:endParaRPr lang="en-US"/>
          </a:p>
        </p:txBody>
      </p:sp>
      <p:sp>
        <p:nvSpPr>
          <p:cNvPr id="7" name="Slide Number Placeholder 6"/>
          <p:cNvSpPr>
            <a:spLocks noGrp="1"/>
          </p:cNvSpPr>
          <p:nvPr>
            <p:ph type="sldNum" sz="quarter" idx="5"/>
          </p:nvPr>
        </p:nvSpPr>
        <p:spPr/>
        <p:txBody>
          <a:bodyPr/>
          <a:lstStyle/>
          <a:p>
            <a:fld id="{93AE1883-0942-4AA3-9DB2-9C7C3A0314B1}" type="slidenum">
              <a:rPr lang="en-US" smtClean="0"/>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FD0B7A-F5DD-4F40-B4CB-3B2C354B893A}" type="datetimeFigureOut">
              <a:rPr lang="en-US" smtClean="0"/>
              <a:t>3/31/2020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AE1883-0942-4AA3-9DB2-9C7C3A0314B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3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8" Type="http://schemas.openxmlformats.org/officeDocument/2006/relationships/chart" Target="../charts/chart10.xml"/><Relationship Id="rId13" Type="http://schemas.openxmlformats.org/officeDocument/2006/relationships/chart" Target="../charts/chart15.xml"/><Relationship Id="rId3" Type="http://schemas.openxmlformats.org/officeDocument/2006/relationships/chart" Target="../charts/chart5.xml"/><Relationship Id="rId7" Type="http://schemas.openxmlformats.org/officeDocument/2006/relationships/chart" Target="../charts/chart9.xml"/><Relationship Id="rId12" Type="http://schemas.openxmlformats.org/officeDocument/2006/relationships/chart" Target="../charts/chart14.xml"/><Relationship Id="rId2" Type="http://schemas.openxmlformats.org/officeDocument/2006/relationships/chart" Target="../charts/chart4.xml"/><Relationship Id="rId1" Type="http://schemas.openxmlformats.org/officeDocument/2006/relationships/slideLayout" Target="../slideLayouts/slideLayout7.xml"/><Relationship Id="rId6" Type="http://schemas.openxmlformats.org/officeDocument/2006/relationships/chart" Target="../charts/chart8.xml"/><Relationship Id="rId11" Type="http://schemas.openxmlformats.org/officeDocument/2006/relationships/chart" Target="../charts/chart13.xml"/><Relationship Id="rId5" Type="http://schemas.openxmlformats.org/officeDocument/2006/relationships/chart" Target="../charts/chart7.xml"/><Relationship Id="rId10" Type="http://schemas.openxmlformats.org/officeDocument/2006/relationships/chart" Target="../charts/chart12.xml"/><Relationship Id="rId4" Type="http://schemas.openxmlformats.org/officeDocument/2006/relationships/chart" Target="../charts/chart6.xml"/><Relationship Id="rId9" Type="http://schemas.openxmlformats.org/officeDocument/2006/relationships/chart" Target="../charts/chart11.xml"/></Relationships>
</file>

<file path=ppt/slides/_rels/slide4.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chart" Target="../charts/chart17.xml"/><Relationship Id="rId1" Type="http://schemas.openxmlformats.org/officeDocument/2006/relationships/slideLayout" Target="../slideLayouts/slideLayout7.xml"/><Relationship Id="rId4" Type="http://schemas.openxmlformats.org/officeDocument/2006/relationships/chart" Target="../charts/chart19.xml"/></Relationships>
</file>

<file path=ppt/slides/_rels/slide6.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chart" Target="../charts/chart20.xml"/><Relationship Id="rId1" Type="http://schemas.openxmlformats.org/officeDocument/2006/relationships/slideLayout" Target="../slideLayouts/slideLayout7.xml"/><Relationship Id="rId6" Type="http://schemas.openxmlformats.org/officeDocument/2006/relationships/chart" Target="../charts/chart24.xml"/><Relationship Id="rId5" Type="http://schemas.openxmlformats.org/officeDocument/2006/relationships/chart" Target="../charts/chart23.xml"/><Relationship Id="rId4" Type="http://schemas.openxmlformats.org/officeDocument/2006/relationships/chart" Target="../charts/chart22.xml"/></Relationships>
</file>

<file path=ppt/slides/_rels/slide7.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chart" Target="../charts/chart25.xml"/><Relationship Id="rId1" Type="http://schemas.openxmlformats.org/officeDocument/2006/relationships/slideLayout" Target="../slideLayouts/slideLayout7.xml"/><Relationship Id="rId6" Type="http://schemas.openxmlformats.org/officeDocument/2006/relationships/chart" Target="../charts/chart29.xml"/><Relationship Id="rId5" Type="http://schemas.openxmlformats.org/officeDocument/2006/relationships/chart" Target="../charts/chart28.xml"/><Relationship Id="rId4" Type="http://schemas.openxmlformats.org/officeDocument/2006/relationships/chart" Target="../charts/chart27.xml"/></Relationships>
</file>

<file path=ppt/slides/_rels/slide8.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chart" Target="../charts/chart30.xml"/><Relationship Id="rId1" Type="http://schemas.openxmlformats.org/officeDocument/2006/relationships/slideLayout" Target="../slideLayouts/slideLayout7.xml"/><Relationship Id="rId4" Type="http://schemas.openxmlformats.org/officeDocument/2006/relationships/chart" Target="../charts/chart32.xml"/></Relationships>
</file>

<file path=ppt/slides/_rels/slide9.xml.rels><?xml version="1.0" encoding="UTF-8" standalone="yes"?>
<Relationships xmlns="http://schemas.openxmlformats.org/package/2006/relationships"><Relationship Id="rId3" Type="http://schemas.openxmlformats.org/officeDocument/2006/relationships/chart" Target="../charts/chart34.xml"/><Relationship Id="rId2" Type="http://schemas.openxmlformats.org/officeDocument/2006/relationships/chart" Target="../charts/chart33.xml"/><Relationship Id="rId1" Type="http://schemas.openxmlformats.org/officeDocument/2006/relationships/slideLayout" Target="../slideLayouts/slideLayout7.xml"/><Relationship Id="rId6" Type="http://schemas.openxmlformats.org/officeDocument/2006/relationships/chart" Target="../charts/chart37.xml"/><Relationship Id="rId5" Type="http://schemas.openxmlformats.org/officeDocument/2006/relationships/chart" Target="../charts/chart36.xml"/><Relationship Id="rId4" Type="http://schemas.openxmlformats.org/officeDocument/2006/relationships/chart" Target="../charts/char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descr="Employee Engagement"/>
          <p:cNvSpPr/>
          <p:nvPr/>
        </p:nvSpPr>
        <p:spPr>
          <a:xfrm>
            <a:off x="224256" y="1210181"/>
            <a:ext cx="8695487" cy="2593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sz="1100" b="1">
                <a:solidFill>
                  <a:srgbClr val="007934"/>
                </a:solidFill>
                <a:latin typeface="Arial" pitchFamily="34" charset="0"/>
              </a:rPr>
              <a:t>Employee Engagement</a:t>
            </a:r>
          </a:p>
        </p:txBody>
      </p:sp>
      <p:sp>
        <p:nvSpPr>
          <p:cNvPr id="3" name="New shape" descr="2020 UCR UA Engagement Survey"/>
          <p:cNvSpPr/>
          <p:nvPr/>
        </p:nvSpPr>
        <p:spPr>
          <a:xfrm>
            <a:off x="457200" y="1603881"/>
            <a:ext cx="8229600" cy="2438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a:bodyPr>
          <a:lstStyle/>
          <a:p>
            <a:pPr algn="ctr"/>
            <a:r>
              <a:rPr sz="4400" b="0">
                <a:solidFill>
                  <a:srgbClr val="000000"/>
                </a:solidFill>
                <a:latin typeface="Georgia"/>
              </a:rPr>
              <a:t>2020 UCR UA Engagement Survey</a:t>
            </a:r>
          </a:p>
        </p:txBody>
      </p:sp>
      <p:sp>
        <p:nvSpPr>
          <p:cNvPr id="4" name="New shape" descr="Mar 03, 2020 - Mar 21, 2020"/>
          <p:cNvSpPr/>
          <p:nvPr/>
        </p:nvSpPr>
        <p:spPr>
          <a:xfrm>
            <a:off x="3199016" y="4385028"/>
            <a:ext cx="2771369" cy="305105"/>
          </a:xfrm>
          <a:prstGeom prst="rect">
            <a:avLst/>
          </a:prstGeom>
          <a:solidFill>
            <a:srgbClr val="61C2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sz="1400" b="0">
                <a:solidFill>
                  <a:srgbClr val="000000"/>
                </a:solidFill>
                <a:latin typeface="Arial" pitchFamily="34" charset="0"/>
              </a:rPr>
              <a:t>Mar 03, 2020 - Mar 21, 2020</a:t>
            </a:r>
          </a:p>
        </p:txBody>
      </p:sp>
      <p:sp>
        <p:nvSpPr>
          <p:cNvPr id="5" name="New shape" descr="Reporting Group: Direct | All - All"/>
          <p:cNvSpPr/>
          <p:nvPr/>
        </p:nvSpPr>
        <p:spPr>
          <a:xfrm>
            <a:off x="224225" y="5083680"/>
            <a:ext cx="8759051" cy="3051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sz="1400" b="0">
                <a:solidFill>
                  <a:srgbClr val="7F8283"/>
                </a:solidFill>
                <a:latin typeface="Arial" pitchFamily="34" charset="0"/>
              </a:rPr>
              <a:t>Reporting Group: Direct | All - All</a:t>
            </a:r>
          </a:p>
        </p:txBody>
      </p:sp>
      <p:sp>
        <p:nvSpPr>
          <p:cNvPr id="6" name="New shape" descr="footer"/>
          <p:cNvSpPr/>
          <p:nvPr/>
        </p:nvSpPr>
        <p:spPr>
          <a:xfrm>
            <a:off x="114300" y="6286500"/>
            <a:ext cx="5486400" cy="317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80000" lnSpcReduction="10000"/>
          </a:bodyPr>
          <a:lstStyle/>
          <a:p>
            <a:pPr algn="l"/>
            <a:r>
              <a:rPr sz="800">
                <a:solidFill>
                  <a:srgbClr val="666666"/>
                </a:solidFill>
                <a:latin typeface="Arial" pitchFamily="34" charset="0"/>
              </a:rPr>
              <a:t>Copyright © Gallup, Inc. All rights reserved. Copyright © 1993-1998 Gallup, Inc. All rights reserved.  The Gallup Q12 items are Gallup proprietary information and are protected by law. You may not administer a survey with the Q12 items or reproduce them without consent from Gallup.</a:t>
            </a:r>
          </a:p>
        </p:txBody>
      </p:sp>
      <p:sp>
        <p:nvSpPr>
          <p:cNvPr id="7" name="New shape"/>
          <p:cNvSpPr/>
          <p:nvPr/>
        </p:nvSpPr>
        <p:spPr>
          <a:xfrm>
            <a:off x="7937500" y="6286500"/>
            <a:ext cx="1206500" cy="317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0000" lnSpcReduction="20000"/>
          </a:bodyPr>
          <a:lstStyle/>
          <a:p>
            <a:pPr algn="l"/>
            <a:r>
              <a:rPr sz="2000">
                <a:solidFill>
                  <a:srgbClr val="666666"/>
                </a:solidFill>
                <a:latin typeface="Georgia"/>
              </a:rPr>
              <a:t>GALLUP</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descr="footer"/>
          <p:cNvSpPr/>
          <p:nvPr/>
        </p:nvSpPr>
        <p:spPr>
          <a:xfrm>
            <a:off x="0" y="6413500"/>
            <a:ext cx="9144000" cy="444500"/>
          </a:xfrm>
          <a:prstGeom prst="rect">
            <a:avLst/>
          </a:prstGeom>
          <a:solidFill>
            <a:srgbClr val="1A1A1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New shape" descr="pageNum"/>
          <p:cNvSpPr/>
          <p:nvPr/>
        </p:nvSpPr>
        <p:spPr>
          <a:xfrm>
            <a:off x="0" y="6413500"/>
            <a:ext cx="548640" cy="444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800">
                <a:solidFill>
                  <a:srgbClr val="61C250"/>
                </a:solidFill>
                <a:latin typeface="Arial" pitchFamily="34" charset="0"/>
              </a:rPr>
              <a:t>10</a:t>
            </a:r>
          </a:p>
        </p:txBody>
      </p:sp>
      <p:sp>
        <p:nvSpPr>
          <p:cNvPr id="4" name="New shape"/>
          <p:cNvSpPr/>
          <p:nvPr/>
        </p:nvSpPr>
        <p:spPr>
          <a:xfrm flipH="1">
            <a:off x="548640" y="6540500"/>
            <a:ext cx="0" cy="317500"/>
          </a:xfrm>
          <a:prstGeom prst="line">
            <a:avLst/>
          </a:prstGeom>
          <a:noFill/>
          <a:ln w="12700">
            <a:solidFill>
              <a:srgbClr val="61C2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 name="New shape"/>
          <p:cNvSpPr/>
          <p:nvPr/>
        </p:nvSpPr>
        <p:spPr>
          <a:xfrm>
            <a:off x="548640" y="6540500"/>
            <a:ext cx="5486400" cy="317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80000" lnSpcReduction="10000"/>
          </a:bodyPr>
          <a:lstStyle/>
          <a:p>
            <a:pPr algn="l"/>
            <a:r>
              <a:rPr sz="800">
                <a:solidFill>
                  <a:srgbClr val="FFFFFF"/>
                </a:solidFill>
                <a:latin typeface="Arial" pitchFamily="34" charset="0"/>
              </a:rPr>
              <a:t>Copyright © Gallup, Inc. All rights reserved. Copyright © 1993-1998 Gallup, Inc. All rights reserved.  The Gallup Q12 items are Gallup proprietary information and are protected by law. You may not administer a survey with the Q12 items or reproduce them without consent from Gallup.</a:t>
            </a:r>
          </a:p>
        </p:txBody>
      </p:sp>
      <p:sp>
        <p:nvSpPr>
          <p:cNvPr id="6" name="New shape"/>
          <p:cNvSpPr/>
          <p:nvPr/>
        </p:nvSpPr>
        <p:spPr>
          <a:xfrm>
            <a:off x="7937500" y="6540500"/>
            <a:ext cx="1206500" cy="317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0000" lnSpcReduction="20000"/>
          </a:bodyPr>
          <a:lstStyle/>
          <a:p>
            <a:pPr algn="l"/>
            <a:r>
              <a:rPr sz="2000">
                <a:solidFill>
                  <a:srgbClr val="FFFFFF"/>
                </a:solidFill>
                <a:latin typeface="Georgia"/>
              </a:rPr>
              <a:t>GALLUP</a:t>
            </a:r>
          </a:p>
        </p:txBody>
      </p:sp>
      <p:sp>
        <p:nvSpPr>
          <p:cNvPr id="7" name="New shape" descr="titleText"/>
          <p:cNvSpPr/>
          <p:nvPr/>
        </p:nvSpPr>
        <p:spPr>
          <a:xfrm>
            <a:off x="228600" y="279400"/>
            <a:ext cx="8759051" cy="3356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1600">
                <a:solidFill>
                  <a:srgbClr val="1A1A1A"/>
                </a:solidFill>
                <a:latin typeface="Georgia"/>
              </a:rPr>
              <a:t>Custom Questions</a:t>
            </a:r>
          </a:p>
        </p:txBody>
      </p:sp>
      <p:sp>
        <p:nvSpPr>
          <p:cNvPr id="8" name="New shape" descr="csvNote"/>
          <p:cNvSpPr/>
          <p:nvPr/>
        </p:nvSpPr>
        <p:spPr>
          <a:xfrm>
            <a:off x="0" y="6184900"/>
            <a:ext cx="9144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80000" lnSpcReduction="20000"/>
          </a:bodyPr>
          <a:lstStyle/>
          <a:p>
            <a:pPr algn="ctr"/>
            <a:r>
              <a:rPr sz="1400">
                <a:solidFill>
                  <a:srgbClr val="A9ABAC"/>
                </a:solidFill>
                <a:latin typeface="Arial" pitchFamily="34" charset="0"/>
              </a:rPr>
              <a:t>Your responses are available in a .csv file. Please log on to my.gallup.com to download your full list of responses.</a:t>
            </a:r>
          </a:p>
        </p:txBody>
      </p:sp>
      <p:sp>
        <p:nvSpPr>
          <p:cNvPr id="9" name="New shape" descr="Questions"/>
          <p:cNvSpPr/>
          <p:nvPr/>
        </p:nvSpPr>
        <p:spPr>
          <a:xfrm>
            <a:off x="228600" y="615015"/>
            <a:ext cx="2222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sz="900">
                <a:solidFill>
                  <a:srgbClr val="666666"/>
                </a:solidFill>
                <a:latin typeface="Arial" pitchFamily="34" charset="0"/>
              </a:rPr>
              <a:t>Questions</a:t>
            </a:r>
          </a:p>
        </p:txBody>
      </p:sp>
      <p:sp>
        <p:nvSpPr>
          <p:cNvPr id="10" name="New shape" descr="Total N"/>
          <p:cNvSpPr/>
          <p:nvPr/>
        </p:nvSpPr>
        <p:spPr>
          <a:xfrm>
            <a:off x="2451100" y="615015"/>
            <a:ext cx="12928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900">
                <a:solidFill>
                  <a:srgbClr val="666666"/>
                </a:solidFill>
                <a:latin typeface="Arial" pitchFamily="34" charset="0"/>
              </a:rPr>
              <a:t>Total N</a:t>
            </a:r>
          </a:p>
        </p:txBody>
      </p:sp>
      <p:sp>
        <p:nvSpPr>
          <p:cNvPr id="11" name="New shape" descr="Positive"/>
          <p:cNvSpPr/>
          <p:nvPr/>
        </p:nvSpPr>
        <p:spPr>
          <a:xfrm>
            <a:off x="3743960" y="615015"/>
            <a:ext cx="12928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900">
                <a:solidFill>
                  <a:srgbClr val="666666"/>
                </a:solidFill>
                <a:latin typeface="Arial" pitchFamily="34" charset="0"/>
              </a:rPr>
              <a:t>Positive</a:t>
            </a:r>
          </a:p>
        </p:txBody>
      </p:sp>
      <p:sp>
        <p:nvSpPr>
          <p:cNvPr id="12" name="New shape" descr="Negative"/>
          <p:cNvSpPr/>
          <p:nvPr/>
        </p:nvSpPr>
        <p:spPr>
          <a:xfrm>
            <a:off x="5036820" y="615015"/>
            <a:ext cx="12928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900">
                <a:solidFill>
                  <a:srgbClr val="666666"/>
                </a:solidFill>
                <a:latin typeface="Arial" pitchFamily="34" charset="0"/>
              </a:rPr>
              <a:t>Negative</a:t>
            </a:r>
          </a:p>
        </p:txBody>
      </p:sp>
      <p:sp>
        <p:nvSpPr>
          <p:cNvPr id="13" name="New shape" descr="Neutral"/>
          <p:cNvSpPr/>
          <p:nvPr/>
        </p:nvSpPr>
        <p:spPr>
          <a:xfrm>
            <a:off x="6329680" y="615015"/>
            <a:ext cx="12928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900">
                <a:solidFill>
                  <a:srgbClr val="666666"/>
                </a:solidFill>
                <a:latin typeface="Arial" pitchFamily="34" charset="0"/>
              </a:rPr>
              <a:t>Neutral</a:t>
            </a:r>
          </a:p>
        </p:txBody>
      </p:sp>
      <p:sp>
        <p:nvSpPr>
          <p:cNvPr id="14" name="New shape" descr="Mixed"/>
          <p:cNvSpPr/>
          <p:nvPr/>
        </p:nvSpPr>
        <p:spPr>
          <a:xfrm>
            <a:off x="7622540" y="615015"/>
            <a:ext cx="12928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900">
                <a:solidFill>
                  <a:srgbClr val="666666"/>
                </a:solidFill>
                <a:latin typeface="Arial" pitchFamily="34" charset="0"/>
              </a:rPr>
              <a:t>Mixed</a:t>
            </a:r>
          </a:p>
        </p:txBody>
      </p:sp>
      <p:sp>
        <p:nvSpPr>
          <p:cNvPr id="15" name="New shape"/>
          <p:cNvSpPr/>
          <p:nvPr/>
        </p:nvSpPr>
        <p:spPr>
          <a:xfrm>
            <a:off x="228600" y="996015"/>
            <a:ext cx="8686799" cy="1270"/>
          </a:xfrm>
          <a:prstGeom prst="line">
            <a:avLst/>
          </a:prstGeom>
          <a:noFill/>
          <a:ln w="12700">
            <a:solidFill>
              <a:srgbClr val="A9ABA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7" name="New shape" descr="266192"/>
          <p:cNvSpPr/>
          <p:nvPr/>
        </p:nvSpPr>
        <p:spPr>
          <a:xfrm>
            <a:off x="228600" y="997285"/>
            <a:ext cx="2222500" cy="25323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a:bodyPr>
          <a:lstStyle/>
          <a:p>
            <a:pPr algn="l"/>
            <a:r>
              <a:rPr sz="1000">
                <a:solidFill>
                  <a:srgbClr val="1A1A1A"/>
                </a:solidFill>
                <a:latin typeface="Arial" pitchFamily="34" charset="0"/>
              </a:rPr>
              <a:t>Please share comments or feedback here that you want Peter to read. Because this is an anonymous survey, do not include information that will reveal your identity or describe a specific situation in which you feel individual intervention is needed. If there are specific circumstances that you'd like addressed, you can discuss with your supervisor, unit head (Johnny, Jorge, Kim, Marie), or Peter directly. You can also go to https://help.ucr.edu/ for a list of campus resources to address a wide range of workplace issues.
*. Sentiment available when n ≥ 50.</a:t>
            </a:r>
          </a:p>
        </p:txBody>
      </p:sp>
      <p:sp>
        <p:nvSpPr>
          <p:cNvPr id="18" name="New shape" descr="266192: count"/>
          <p:cNvSpPr/>
          <p:nvPr/>
        </p:nvSpPr>
        <p:spPr>
          <a:xfrm>
            <a:off x="2451100" y="997285"/>
            <a:ext cx="1292860" cy="25323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26</a:t>
            </a:r>
          </a:p>
        </p:txBody>
      </p:sp>
      <p:sp>
        <p:nvSpPr>
          <p:cNvPr id="19" name="New shape" descr="266192pos"/>
          <p:cNvSpPr/>
          <p:nvPr/>
        </p:nvSpPr>
        <p:spPr>
          <a:xfrm>
            <a:off x="3743960" y="997285"/>
            <a:ext cx="1292860" cy="25323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New shape" descr="266192posInside"/>
          <p:cNvSpPr/>
          <p:nvPr/>
        </p:nvSpPr>
        <p:spPr>
          <a:xfrm>
            <a:off x="3839210" y="2104720"/>
            <a:ext cx="1102360" cy="317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a:t>
            </a:r>
          </a:p>
        </p:txBody>
      </p:sp>
      <p:sp>
        <p:nvSpPr>
          <p:cNvPr id="21" name="New shape" descr="266192neg"/>
          <p:cNvSpPr/>
          <p:nvPr/>
        </p:nvSpPr>
        <p:spPr>
          <a:xfrm>
            <a:off x="5036820" y="997285"/>
            <a:ext cx="1292860" cy="25323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2" name="New shape" descr="266192negInside"/>
          <p:cNvSpPr/>
          <p:nvPr/>
        </p:nvSpPr>
        <p:spPr>
          <a:xfrm>
            <a:off x="5132070" y="2104720"/>
            <a:ext cx="1102360" cy="317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a:t>
            </a:r>
          </a:p>
        </p:txBody>
      </p:sp>
      <p:sp>
        <p:nvSpPr>
          <p:cNvPr id="23" name="New shape" descr="266192nue"/>
          <p:cNvSpPr/>
          <p:nvPr/>
        </p:nvSpPr>
        <p:spPr>
          <a:xfrm>
            <a:off x="6329680" y="997285"/>
            <a:ext cx="1292860" cy="25323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4" name="New shape" descr="266192nueInside"/>
          <p:cNvSpPr/>
          <p:nvPr/>
        </p:nvSpPr>
        <p:spPr>
          <a:xfrm>
            <a:off x="6424930" y="2104720"/>
            <a:ext cx="1102360" cy="317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a:t>
            </a:r>
          </a:p>
        </p:txBody>
      </p:sp>
      <p:sp>
        <p:nvSpPr>
          <p:cNvPr id="25" name="New shape" descr="266192mix"/>
          <p:cNvSpPr/>
          <p:nvPr/>
        </p:nvSpPr>
        <p:spPr>
          <a:xfrm>
            <a:off x="7622540" y="997285"/>
            <a:ext cx="1292860" cy="253237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6" name="New shape" descr="266192mixInside"/>
          <p:cNvSpPr/>
          <p:nvPr/>
        </p:nvSpPr>
        <p:spPr>
          <a:xfrm>
            <a:off x="7717790" y="2104720"/>
            <a:ext cx="1102360" cy="317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descr="footer"/>
          <p:cNvSpPr/>
          <p:nvPr/>
        </p:nvSpPr>
        <p:spPr>
          <a:xfrm>
            <a:off x="0" y="6413500"/>
            <a:ext cx="9144000" cy="444500"/>
          </a:xfrm>
          <a:prstGeom prst="rect">
            <a:avLst/>
          </a:prstGeom>
          <a:solidFill>
            <a:srgbClr val="1A1A1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New shape" descr="pageNum"/>
          <p:cNvSpPr/>
          <p:nvPr/>
        </p:nvSpPr>
        <p:spPr>
          <a:xfrm>
            <a:off x="0" y="6413500"/>
            <a:ext cx="548640" cy="444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800">
                <a:solidFill>
                  <a:srgbClr val="61C250"/>
                </a:solidFill>
                <a:latin typeface="Arial" pitchFamily="34" charset="0"/>
              </a:rPr>
              <a:t>11</a:t>
            </a:r>
          </a:p>
        </p:txBody>
      </p:sp>
      <p:sp>
        <p:nvSpPr>
          <p:cNvPr id="4" name="New shape"/>
          <p:cNvSpPr/>
          <p:nvPr/>
        </p:nvSpPr>
        <p:spPr>
          <a:xfrm flipH="1">
            <a:off x="548640" y="6540500"/>
            <a:ext cx="0" cy="317500"/>
          </a:xfrm>
          <a:prstGeom prst="line">
            <a:avLst/>
          </a:prstGeom>
          <a:noFill/>
          <a:ln w="12700">
            <a:solidFill>
              <a:srgbClr val="61C2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 name="New shape"/>
          <p:cNvSpPr/>
          <p:nvPr/>
        </p:nvSpPr>
        <p:spPr>
          <a:xfrm>
            <a:off x="548640" y="6540500"/>
            <a:ext cx="5486400" cy="317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80000" lnSpcReduction="10000"/>
          </a:bodyPr>
          <a:lstStyle/>
          <a:p>
            <a:pPr algn="l"/>
            <a:r>
              <a:rPr sz="800">
                <a:solidFill>
                  <a:srgbClr val="FFFFFF"/>
                </a:solidFill>
                <a:latin typeface="Arial" pitchFamily="34" charset="0"/>
              </a:rPr>
              <a:t>Copyright © Gallup, Inc. All rights reserved. Copyright © 1993-1998 Gallup, Inc. All rights reserved.  The Gallup Q12 items are Gallup proprietary information and are protected by law. You may not administer a survey with the Q12 items or reproduce them without consent from Gallup.</a:t>
            </a:r>
          </a:p>
        </p:txBody>
      </p:sp>
      <p:sp>
        <p:nvSpPr>
          <p:cNvPr id="6" name="New shape"/>
          <p:cNvSpPr/>
          <p:nvPr/>
        </p:nvSpPr>
        <p:spPr>
          <a:xfrm>
            <a:off x="7937500" y="6540500"/>
            <a:ext cx="1206500" cy="317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0000" lnSpcReduction="20000"/>
          </a:bodyPr>
          <a:lstStyle/>
          <a:p>
            <a:pPr algn="l"/>
            <a:r>
              <a:rPr sz="2000">
                <a:solidFill>
                  <a:srgbClr val="FFFFFF"/>
                </a:solidFill>
                <a:latin typeface="Georgia"/>
              </a:rPr>
              <a:t>GALLUP</a:t>
            </a:r>
          </a:p>
        </p:txBody>
      </p:sp>
      <p:sp>
        <p:nvSpPr>
          <p:cNvPr id="7" name="New shape" descr="titleText"/>
          <p:cNvSpPr/>
          <p:nvPr/>
        </p:nvSpPr>
        <p:spPr>
          <a:xfrm>
            <a:off x="457200" y="279400"/>
            <a:ext cx="8530222" cy="5034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2700">
                <a:solidFill>
                  <a:srgbClr val="1A1A1A"/>
                </a:solidFill>
                <a:latin typeface="Georgia"/>
              </a:rPr>
              <a:t>Engagement Index</a:t>
            </a:r>
          </a:p>
        </p:txBody>
      </p:sp>
      <p:sp>
        <p:nvSpPr>
          <p:cNvPr id="8" name="New shape" descr="ei_intro"/>
          <p:cNvSpPr/>
          <p:nvPr/>
        </p:nvSpPr>
        <p:spPr>
          <a:xfrm>
            <a:off x="457200" y="782823"/>
            <a:ext cx="8538752" cy="5186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1400">
                <a:solidFill>
                  <a:srgbClr val="1A1A1A"/>
                </a:solidFill>
                <a:latin typeface="Arial" pitchFamily="34" charset="0"/>
              </a:rPr>
              <a:t>There is a powerful link between employees who are engaged in their jobs and the achievement of crucial business outcomes.</a:t>
            </a:r>
          </a:p>
        </p:txBody>
      </p:sp>
      <p:sp>
        <p:nvSpPr>
          <p:cNvPr id="9" name="New shape" descr="ei_ratio"/>
          <p:cNvSpPr/>
          <p:nvPr/>
        </p:nvSpPr>
        <p:spPr>
          <a:xfrm>
            <a:off x="457200" y="1555501"/>
            <a:ext cx="4273645" cy="2593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1100">
                <a:solidFill>
                  <a:srgbClr val="1A1A1A"/>
                </a:solidFill>
                <a:latin typeface="Arial" pitchFamily="34" charset="0"/>
              </a:rPr>
              <a:t>ENGAGEMENT INDEX RATIO</a:t>
            </a:r>
          </a:p>
        </p:txBody>
      </p:sp>
      <p:sp>
        <p:nvSpPr>
          <p:cNvPr id="10" name="New shape" descr="ei_ratioVALUE"/>
          <p:cNvSpPr/>
          <p:nvPr/>
        </p:nvSpPr>
        <p:spPr>
          <a:xfrm>
            <a:off x="457200" y="1814841"/>
            <a:ext cx="4277919" cy="3356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1600">
                <a:solidFill>
                  <a:srgbClr val="929292"/>
                </a:solidFill>
                <a:latin typeface="Arial" pitchFamily="34" charset="0"/>
              </a:rPr>
              <a:t>*</a:t>
            </a:r>
          </a:p>
        </p:txBody>
      </p:sp>
      <p:sp>
        <p:nvSpPr>
          <p:cNvPr id="11" name="New shape" descr="engagementIndex"/>
          <p:cNvSpPr/>
          <p:nvPr/>
        </p:nvSpPr>
        <p:spPr>
          <a:xfrm>
            <a:off x="457200" y="2404456"/>
            <a:ext cx="4273645" cy="2593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1100">
                <a:solidFill>
                  <a:srgbClr val="1A1A1A"/>
                </a:solidFill>
                <a:latin typeface="Arial" pitchFamily="34" charset="0"/>
              </a:rPr>
              <a:t>ENGAGEMENT INDEX</a:t>
            </a:r>
          </a:p>
        </p:txBody>
      </p:sp>
      <p:graphicFrame>
        <p:nvGraphicFramePr>
          <p:cNvPr id="12" name="ChartObject" descr="engagementIndexValue"/>
          <p:cNvGraphicFramePr/>
          <p:nvPr/>
        </p:nvGraphicFramePr>
        <p:xfrm>
          <a:off x="457200" y="2663795"/>
          <a:ext cx="4269376" cy="1041400"/>
        </p:xfrm>
        <a:graphic>
          <a:graphicData uri="http://schemas.openxmlformats.org/drawingml/2006/chart">
            <c:chart xmlns:c="http://schemas.openxmlformats.org/drawingml/2006/chart" xmlns:r="http://schemas.openxmlformats.org/officeDocument/2006/relationships" r:id="rId2"/>
          </a:graphicData>
        </a:graphic>
      </p:graphicFrame>
      <p:sp>
        <p:nvSpPr>
          <p:cNvPr id="13" name="New shape"/>
          <p:cNvSpPr/>
          <p:nvPr/>
        </p:nvSpPr>
        <p:spPr>
          <a:xfrm>
            <a:off x="4840876" y="1555501"/>
            <a:ext cx="228600" cy="38100"/>
          </a:xfrm>
          <a:prstGeom prst="rect">
            <a:avLst/>
          </a:prstGeom>
          <a:solidFill>
            <a:srgbClr val="61C2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New shape"/>
          <p:cNvSpPr/>
          <p:nvPr/>
        </p:nvSpPr>
        <p:spPr>
          <a:xfrm>
            <a:off x="4726575" y="1593601"/>
            <a:ext cx="4273645" cy="2745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1200" b="1">
                <a:solidFill>
                  <a:srgbClr val="1A1A1A"/>
                </a:solidFill>
                <a:latin typeface="Arial" pitchFamily="34" charset="0"/>
              </a:rPr>
              <a:t>Engaged</a:t>
            </a:r>
          </a:p>
        </p:txBody>
      </p:sp>
      <p:sp>
        <p:nvSpPr>
          <p:cNvPr id="15" name="New shape"/>
          <p:cNvSpPr/>
          <p:nvPr/>
        </p:nvSpPr>
        <p:spPr>
          <a:xfrm>
            <a:off x="4726576" y="1868196"/>
            <a:ext cx="4277920" cy="8237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1200">
                <a:solidFill>
                  <a:srgbClr val="1A1A1A"/>
                </a:solidFill>
                <a:latin typeface="Arial" pitchFamily="34" charset="0"/>
              </a:rPr>
              <a:t>Employees are highly involved in and enthusiastic about their work and workplace.  They are psychological "owners", drive performance, innovation, and move the organization forward.</a:t>
            </a:r>
          </a:p>
        </p:txBody>
      </p:sp>
      <p:sp>
        <p:nvSpPr>
          <p:cNvPr id="16" name="New shape"/>
          <p:cNvSpPr/>
          <p:nvPr/>
        </p:nvSpPr>
        <p:spPr>
          <a:xfrm>
            <a:off x="4840876" y="2945979"/>
            <a:ext cx="228600" cy="38100"/>
          </a:xfrm>
          <a:prstGeom prst="rect">
            <a:avLst/>
          </a:prstGeom>
          <a:solidFill>
            <a:srgbClr val="BBBB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 name="New shape"/>
          <p:cNvSpPr/>
          <p:nvPr/>
        </p:nvSpPr>
        <p:spPr>
          <a:xfrm>
            <a:off x="4726576" y="2984079"/>
            <a:ext cx="4277920" cy="2745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1200" b="1">
                <a:solidFill>
                  <a:srgbClr val="1A1A1A"/>
                </a:solidFill>
                <a:latin typeface="Arial" pitchFamily="34" charset="0"/>
              </a:rPr>
              <a:t>Not Engaged</a:t>
            </a:r>
          </a:p>
        </p:txBody>
      </p:sp>
      <p:sp>
        <p:nvSpPr>
          <p:cNvPr id="18" name="New shape"/>
          <p:cNvSpPr/>
          <p:nvPr/>
        </p:nvSpPr>
        <p:spPr>
          <a:xfrm>
            <a:off x="4726576" y="3258674"/>
            <a:ext cx="4282198" cy="8237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1200">
                <a:solidFill>
                  <a:srgbClr val="1A1A1A"/>
                </a:solidFill>
                <a:latin typeface="Arial" pitchFamily="34" charset="0"/>
              </a:rPr>
              <a:t>Employees are essentially psychologically unattached to their work and company. Because their engagement needs are not being fully met, they’re putting time – but not energy or passion – into their work.</a:t>
            </a:r>
          </a:p>
        </p:txBody>
      </p:sp>
      <p:sp>
        <p:nvSpPr>
          <p:cNvPr id="19" name="New shape"/>
          <p:cNvSpPr/>
          <p:nvPr/>
        </p:nvSpPr>
        <p:spPr>
          <a:xfrm>
            <a:off x="4840876" y="4336457"/>
            <a:ext cx="228600" cy="38100"/>
          </a:xfrm>
          <a:prstGeom prst="rect">
            <a:avLst/>
          </a:prstGeom>
          <a:solidFill>
            <a:srgbClr val="6666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0" name="New shape"/>
          <p:cNvSpPr/>
          <p:nvPr/>
        </p:nvSpPr>
        <p:spPr>
          <a:xfrm>
            <a:off x="4726576" y="4374557"/>
            <a:ext cx="4282198" cy="2745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1200" b="1">
                <a:solidFill>
                  <a:srgbClr val="1A1A1A"/>
                </a:solidFill>
                <a:latin typeface="Arial" pitchFamily="34" charset="0"/>
              </a:rPr>
              <a:t>Actively Disengaged</a:t>
            </a:r>
          </a:p>
        </p:txBody>
      </p:sp>
      <p:sp>
        <p:nvSpPr>
          <p:cNvPr id="21" name="New shape"/>
          <p:cNvSpPr/>
          <p:nvPr/>
        </p:nvSpPr>
        <p:spPr>
          <a:xfrm>
            <a:off x="4726576" y="4649151"/>
            <a:ext cx="4286481" cy="82378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1200">
                <a:solidFill>
                  <a:srgbClr val="1A1A1A"/>
                </a:solidFill>
                <a:latin typeface="Arial" pitchFamily="34" charset="0"/>
              </a:rPr>
              <a:t>Employees aren’t just unhappy at work – they are resentful that their needs are not being met and are busy acting out their unhappiness.  Every day, these workers potentially undermine what their engaged coworkers accomplish.</a:t>
            </a:r>
          </a:p>
        </p:txBody>
      </p:sp>
      <p:sp>
        <p:nvSpPr>
          <p:cNvPr id="22" name="New shape" descr="eiFootnote"/>
          <p:cNvSpPr/>
          <p:nvPr/>
        </p:nvSpPr>
        <p:spPr>
          <a:xfrm>
            <a:off x="0" y="5930900"/>
            <a:ext cx="9153144" cy="4576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800">
                <a:solidFill>
                  <a:srgbClr val="000000"/>
                </a:solidFill>
                <a:latin typeface="Arial" pitchFamily="34" charset="0"/>
              </a:rPr>
              <a:t>*Percent Engaged available when n ≥ 30. All categories available when n ≥ 100.
* - Scores are not available due to data suppression.</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ew shape" descr="titleText">
            <a:extLst>
              <a:ext uri="{FF2B5EF4-FFF2-40B4-BE49-F238E27FC236}">
                <a16:creationId xmlns:a16="http://schemas.microsoft.com/office/drawing/2014/main" id="{605B2B85-BBD1-4436-B605-F3BDBAFCA30A}"/>
              </a:ext>
            </a:extLst>
          </p:cNvPr>
          <p:cNvSpPr/>
          <p:nvPr/>
        </p:nvSpPr>
        <p:spPr>
          <a:xfrm>
            <a:off x="457200" y="279400"/>
            <a:ext cx="8530222" cy="5034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lang="en-US" sz="2700">
                <a:solidFill>
                  <a:srgbClr val="1A1A1A"/>
                </a:solidFill>
                <a:latin typeface="Georgia"/>
              </a:rPr>
              <a:t>Heatmap</a:t>
            </a:r>
            <a:endParaRPr sz="2700">
              <a:solidFill>
                <a:srgbClr val="1A1A1A"/>
              </a:solidFill>
              <a:latin typeface="Georgia"/>
            </a:endParaRPr>
          </a:p>
        </p:txBody>
      </p:sp>
      <p:pic>
        <p:nvPicPr>
          <p:cNvPr id="7" name="Picture 6" descr="A screenshot of a social media post&#10;&#10;Description automatically generated">
            <a:extLst>
              <a:ext uri="{FF2B5EF4-FFF2-40B4-BE49-F238E27FC236}">
                <a16:creationId xmlns:a16="http://schemas.microsoft.com/office/drawing/2014/main" id="{F7E6F5E0-BE97-4433-8E8A-D47B37E352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628775"/>
            <a:ext cx="9144000" cy="3600450"/>
          </a:xfrm>
          <a:prstGeom prst="rect">
            <a:avLst/>
          </a:prstGeom>
        </p:spPr>
      </p:pic>
    </p:spTree>
    <p:extLst>
      <p:ext uri="{BB962C8B-B14F-4D97-AF65-F5344CB8AC3E}">
        <p14:creationId xmlns:p14="http://schemas.microsoft.com/office/powerpoint/2010/main" val="903563078"/>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descr="footer"/>
          <p:cNvSpPr/>
          <p:nvPr/>
        </p:nvSpPr>
        <p:spPr>
          <a:xfrm>
            <a:off x="0" y="6413500"/>
            <a:ext cx="9144000" cy="444500"/>
          </a:xfrm>
          <a:prstGeom prst="rect">
            <a:avLst/>
          </a:prstGeom>
          <a:solidFill>
            <a:srgbClr val="1A1A1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New shape" descr="pageNum"/>
          <p:cNvSpPr/>
          <p:nvPr/>
        </p:nvSpPr>
        <p:spPr>
          <a:xfrm>
            <a:off x="0" y="6413500"/>
            <a:ext cx="548640" cy="444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800">
                <a:solidFill>
                  <a:srgbClr val="61C250"/>
                </a:solidFill>
                <a:latin typeface="Arial" pitchFamily="34" charset="0"/>
              </a:rPr>
              <a:t>12</a:t>
            </a:r>
          </a:p>
        </p:txBody>
      </p:sp>
      <p:sp>
        <p:nvSpPr>
          <p:cNvPr id="4" name="New shape"/>
          <p:cNvSpPr/>
          <p:nvPr/>
        </p:nvSpPr>
        <p:spPr>
          <a:xfrm flipH="1">
            <a:off x="548640" y="6540500"/>
            <a:ext cx="0" cy="317500"/>
          </a:xfrm>
          <a:prstGeom prst="line">
            <a:avLst/>
          </a:prstGeom>
          <a:noFill/>
          <a:ln w="12700">
            <a:solidFill>
              <a:srgbClr val="61C2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 name="New shape"/>
          <p:cNvSpPr/>
          <p:nvPr/>
        </p:nvSpPr>
        <p:spPr>
          <a:xfrm>
            <a:off x="548640" y="6540500"/>
            <a:ext cx="5486400" cy="317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80000" lnSpcReduction="10000"/>
          </a:bodyPr>
          <a:lstStyle/>
          <a:p>
            <a:pPr algn="l"/>
            <a:r>
              <a:rPr sz="800">
                <a:solidFill>
                  <a:srgbClr val="FFFFFF"/>
                </a:solidFill>
                <a:latin typeface="Arial" pitchFamily="34" charset="0"/>
              </a:rPr>
              <a:t>Copyright © Gallup, Inc. All rights reserved. Copyright © 1993-1998 Gallup, Inc. All rights reserved.  The Gallup Q12 items are Gallup proprietary information and are protected by law. You may not administer a survey with the Q12 items or reproduce them without consent from Gallup.</a:t>
            </a:r>
          </a:p>
        </p:txBody>
      </p:sp>
      <p:sp>
        <p:nvSpPr>
          <p:cNvPr id="6" name="New shape"/>
          <p:cNvSpPr/>
          <p:nvPr/>
        </p:nvSpPr>
        <p:spPr>
          <a:xfrm>
            <a:off x="7937500" y="6540500"/>
            <a:ext cx="1206500" cy="317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0000" lnSpcReduction="20000"/>
          </a:bodyPr>
          <a:lstStyle/>
          <a:p>
            <a:pPr algn="l"/>
            <a:r>
              <a:rPr sz="2000">
                <a:solidFill>
                  <a:srgbClr val="FFFFFF"/>
                </a:solidFill>
                <a:latin typeface="Georgia"/>
              </a:rPr>
              <a:t>GALLUP</a:t>
            </a:r>
          </a:p>
        </p:txBody>
      </p:sp>
      <p:sp>
        <p:nvSpPr>
          <p:cNvPr id="7" name="New shape"/>
          <p:cNvSpPr/>
          <p:nvPr/>
        </p:nvSpPr>
        <p:spPr>
          <a:xfrm>
            <a:off x="0" y="0"/>
            <a:ext cx="9144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4400">
                <a:solidFill>
                  <a:srgbClr val="1A1A1A"/>
                </a:solidFill>
                <a:latin typeface="Georgia"/>
              </a:rPr>
              <a:t>Thank You</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descr="footer"/>
          <p:cNvSpPr/>
          <p:nvPr/>
        </p:nvSpPr>
        <p:spPr>
          <a:xfrm>
            <a:off x="0" y="6413500"/>
            <a:ext cx="9144000" cy="444500"/>
          </a:xfrm>
          <a:prstGeom prst="rect">
            <a:avLst/>
          </a:prstGeom>
          <a:solidFill>
            <a:srgbClr val="1A1A1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New shape" descr="pageNum"/>
          <p:cNvSpPr/>
          <p:nvPr/>
        </p:nvSpPr>
        <p:spPr>
          <a:xfrm>
            <a:off x="0" y="6413500"/>
            <a:ext cx="548640" cy="444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800">
                <a:solidFill>
                  <a:srgbClr val="61C250"/>
                </a:solidFill>
                <a:latin typeface="Arial" pitchFamily="34" charset="0"/>
              </a:rPr>
              <a:t>2</a:t>
            </a:r>
          </a:p>
        </p:txBody>
      </p:sp>
      <p:sp>
        <p:nvSpPr>
          <p:cNvPr id="4" name="New shape"/>
          <p:cNvSpPr/>
          <p:nvPr/>
        </p:nvSpPr>
        <p:spPr>
          <a:xfrm flipH="1">
            <a:off x="548640" y="6540500"/>
            <a:ext cx="0" cy="317500"/>
          </a:xfrm>
          <a:prstGeom prst="line">
            <a:avLst/>
          </a:prstGeom>
          <a:noFill/>
          <a:ln w="12700">
            <a:solidFill>
              <a:srgbClr val="61C2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 name="New shape"/>
          <p:cNvSpPr/>
          <p:nvPr/>
        </p:nvSpPr>
        <p:spPr>
          <a:xfrm>
            <a:off x="548640" y="6540500"/>
            <a:ext cx="5486400" cy="317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80000" lnSpcReduction="10000"/>
          </a:bodyPr>
          <a:lstStyle/>
          <a:p>
            <a:pPr algn="l"/>
            <a:r>
              <a:rPr sz="800">
                <a:solidFill>
                  <a:srgbClr val="FFFFFF"/>
                </a:solidFill>
                <a:latin typeface="Arial" pitchFamily="34" charset="0"/>
              </a:rPr>
              <a:t>Copyright © Gallup, Inc. All rights reserved. Copyright © 1993-1998 Gallup, Inc. All rights reserved.  The Gallup Q12 items are Gallup proprietary information and are protected by law. You may not administer a survey with the Q12 items or reproduce them without consent from Gallup.</a:t>
            </a:r>
          </a:p>
        </p:txBody>
      </p:sp>
      <p:sp>
        <p:nvSpPr>
          <p:cNvPr id="6" name="New shape"/>
          <p:cNvSpPr/>
          <p:nvPr/>
        </p:nvSpPr>
        <p:spPr>
          <a:xfrm>
            <a:off x="7937500" y="6540500"/>
            <a:ext cx="1206500" cy="317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0000" lnSpcReduction="20000"/>
          </a:bodyPr>
          <a:lstStyle/>
          <a:p>
            <a:pPr algn="l"/>
            <a:r>
              <a:rPr sz="2000">
                <a:solidFill>
                  <a:srgbClr val="FFFFFF"/>
                </a:solidFill>
                <a:latin typeface="Georgia"/>
              </a:rPr>
              <a:t>GALLUP</a:t>
            </a:r>
          </a:p>
        </p:txBody>
      </p:sp>
      <p:sp>
        <p:nvSpPr>
          <p:cNvPr id="7" name="New shape" descr="titleText"/>
          <p:cNvSpPr/>
          <p:nvPr/>
        </p:nvSpPr>
        <p:spPr>
          <a:xfrm>
            <a:off x="457200" y="279400"/>
            <a:ext cx="8530222" cy="5034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2700">
                <a:solidFill>
                  <a:srgbClr val="1A1A1A"/>
                </a:solidFill>
                <a:latin typeface="Georgia"/>
              </a:rPr>
              <a:t>Q¹² Mean</a:t>
            </a:r>
          </a:p>
        </p:txBody>
      </p:sp>
      <p:sp>
        <p:nvSpPr>
          <p:cNvPr id="8" name="New shape" descr="percentileFooter"/>
          <p:cNvSpPr/>
          <p:nvPr/>
        </p:nvSpPr>
        <p:spPr>
          <a:xfrm>
            <a:off x="0" y="6223000"/>
            <a:ext cx="26670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67500" lnSpcReduction="20000"/>
          </a:bodyPr>
          <a:lstStyle/>
          <a:p>
            <a:pPr algn="l"/>
            <a:r>
              <a:rPr sz="800">
                <a:solidFill>
                  <a:srgbClr val="000000"/>
                </a:solidFill>
                <a:latin typeface="Arial" pitchFamily="34" charset="0"/>
              </a:rPr>
              <a:t>Percentile Rank in Industry  - Education - Postsecondary/Higher Education Database</a:t>
            </a:r>
          </a:p>
        </p:txBody>
      </p:sp>
      <p:sp>
        <p:nvSpPr>
          <p:cNvPr id="9" name="New shape"/>
          <p:cNvSpPr/>
          <p:nvPr/>
        </p:nvSpPr>
        <p:spPr>
          <a:xfrm>
            <a:off x="2667000" y="6286500"/>
            <a:ext cx="63500" cy="63500"/>
          </a:xfrm>
          <a:prstGeom prst="rect">
            <a:avLst/>
          </a:prstGeom>
          <a:solidFill>
            <a:srgbClr val="E856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New shape"/>
          <p:cNvSpPr/>
          <p:nvPr/>
        </p:nvSpPr>
        <p:spPr>
          <a:xfrm>
            <a:off x="2730500" y="6223000"/>
            <a:ext cx="12319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2500" lnSpcReduction="10000"/>
          </a:bodyPr>
          <a:lstStyle/>
          <a:p>
            <a:pPr algn="l"/>
            <a:r>
              <a:rPr sz="800">
                <a:solidFill>
                  <a:srgbClr val="000000"/>
                </a:solidFill>
                <a:latin typeface="Arial" pitchFamily="34" charset="0"/>
              </a:rPr>
              <a:t>&lt; 25th Percentile</a:t>
            </a:r>
          </a:p>
        </p:txBody>
      </p:sp>
      <p:sp>
        <p:nvSpPr>
          <p:cNvPr id="11" name="New shape"/>
          <p:cNvSpPr/>
          <p:nvPr/>
        </p:nvSpPr>
        <p:spPr>
          <a:xfrm>
            <a:off x="3962400" y="6286500"/>
            <a:ext cx="63500" cy="63500"/>
          </a:xfrm>
          <a:prstGeom prst="rect">
            <a:avLst/>
          </a:prstGeom>
          <a:solidFill>
            <a:srgbClr val="FEEA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New shape"/>
          <p:cNvSpPr/>
          <p:nvPr/>
        </p:nvSpPr>
        <p:spPr>
          <a:xfrm>
            <a:off x="4025900" y="6223000"/>
            <a:ext cx="12319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2500" lnSpcReduction="10000"/>
          </a:bodyPr>
          <a:lstStyle/>
          <a:p>
            <a:pPr algn="l"/>
            <a:r>
              <a:rPr sz="800">
                <a:solidFill>
                  <a:srgbClr val="000000"/>
                </a:solidFill>
                <a:latin typeface="Arial" pitchFamily="34" charset="0"/>
              </a:rPr>
              <a:t>25-49th Percentile</a:t>
            </a:r>
          </a:p>
        </p:txBody>
      </p:sp>
      <p:sp>
        <p:nvSpPr>
          <p:cNvPr id="13" name="New shape"/>
          <p:cNvSpPr/>
          <p:nvPr/>
        </p:nvSpPr>
        <p:spPr>
          <a:xfrm>
            <a:off x="5257800" y="6286500"/>
            <a:ext cx="63500" cy="63500"/>
          </a:xfrm>
          <a:prstGeom prst="rect">
            <a:avLst/>
          </a:prstGeom>
          <a:solidFill>
            <a:srgbClr val="C3DC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New shape"/>
          <p:cNvSpPr/>
          <p:nvPr/>
        </p:nvSpPr>
        <p:spPr>
          <a:xfrm>
            <a:off x="5321300" y="6223000"/>
            <a:ext cx="12319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2500" lnSpcReduction="10000"/>
          </a:bodyPr>
          <a:lstStyle/>
          <a:p>
            <a:pPr algn="l"/>
            <a:r>
              <a:rPr sz="800">
                <a:solidFill>
                  <a:srgbClr val="000000"/>
                </a:solidFill>
                <a:latin typeface="Arial" pitchFamily="34" charset="0"/>
              </a:rPr>
              <a:t>50-74th Percentile</a:t>
            </a:r>
          </a:p>
        </p:txBody>
      </p:sp>
      <p:sp>
        <p:nvSpPr>
          <p:cNvPr id="15" name="New shape"/>
          <p:cNvSpPr/>
          <p:nvPr/>
        </p:nvSpPr>
        <p:spPr>
          <a:xfrm>
            <a:off x="6553200" y="6286500"/>
            <a:ext cx="63500" cy="63500"/>
          </a:xfrm>
          <a:prstGeom prst="rect">
            <a:avLst/>
          </a:prstGeom>
          <a:solidFill>
            <a:srgbClr val="61C2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New shape"/>
          <p:cNvSpPr/>
          <p:nvPr/>
        </p:nvSpPr>
        <p:spPr>
          <a:xfrm>
            <a:off x="6616700" y="6223000"/>
            <a:ext cx="12319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2500" lnSpcReduction="10000"/>
          </a:bodyPr>
          <a:lstStyle/>
          <a:p>
            <a:pPr algn="l"/>
            <a:r>
              <a:rPr sz="800">
                <a:solidFill>
                  <a:srgbClr val="000000"/>
                </a:solidFill>
                <a:latin typeface="Arial" pitchFamily="34" charset="0"/>
              </a:rPr>
              <a:t>75-89th Percentile</a:t>
            </a:r>
          </a:p>
        </p:txBody>
      </p:sp>
      <p:sp>
        <p:nvSpPr>
          <p:cNvPr id="17" name="New shape"/>
          <p:cNvSpPr/>
          <p:nvPr/>
        </p:nvSpPr>
        <p:spPr>
          <a:xfrm>
            <a:off x="7848600" y="6286500"/>
            <a:ext cx="63500" cy="63500"/>
          </a:xfrm>
          <a:prstGeom prst="rect">
            <a:avLst/>
          </a:prstGeom>
          <a:solidFill>
            <a:srgbClr val="0079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New shape"/>
          <p:cNvSpPr/>
          <p:nvPr/>
        </p:nvSpPr>
        <p:spPr>
          <a:xfrm>
            <a:off x="7912100" y="6223000"/>
            <a:ext cx="12319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2500" lnSpcReduction="10000"/>
          </a:bodyPr>
          <a:lstStyle/>
          <a:p>
            <a:pPr algn="l"/>
            <a:r>
              <a:rPr sz="800">
                <a:solidFill>
                  <a:srgbClr val="000000"/>
                </a:solidFill>
                <a:latin typeface="Arial" pitchFamily="34" charset="0"/>
              </a:rPr>
              <a:t>&gt;= 90th Percentile</a:t>
            </a:r>
          </a:p>
        </p:txBody>
      </p:sp>
      <p:sp>
        <p:nvSpPr>
          <p:cNvPr id="19" name="New shape" descr="longCategoryDesc"/>
          <p:cNvSpPr/>
          <p:nvPr/>
        </p:nvSpPr>
        <p:spPr>
          <a:xfrm>
            <a:off x="457200" y="782823"/>
            <a:ext cx="8538752" cy="5186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1400">
                <a:solidFill>
                  <a:srgbClr val="1A1A1A"/>
                </a:solidFill>
                <a:latin typeface="Arial" pitchFamily="34" charset="0"/>
              </a:rPr>
              <a:t>The Gallup Q¹² score represents the average, combined score of the 12 elements that measure employee engagement.  Each element has consistently been linked to better business outcomes.</a:t>
            </a:r>
          </a:p>
        </p:txBody>
      </p:sp>
      <p:sp>
        <p:nvSpPr>
          <p:cNvPr id="20" name="New shape" descr="ttlRespondents"/>
          <p:cNvSpPr/>
          <p:nvPr/>
        </p:nvSpPr>
        <p:spPr>
          <a:xfrm>
            <a:off x="457200" y="1619001"/>
            <a:ext cx="2849097" cy="2593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1100">
                <a:solidFill>
                  <a:srgbClr val="1A1A1A"/>
                </a:solidFill>
                <a:latin typeface="Arial" pitchFamily="34" charset="0"/>
              </a:rPr>
              <a:t>TOTAL RESPONDENTS</a:t>
            </a:r>
          </a:p>
        </p:txBody>
      </p:sp>
      <p:sp>
        <p:nvSpPr>
          <p:cNvPr id="21" name="New shape" descr="ttlRespondentsVALUE"/>
          <p:cNvSpPr/>
          <p:nvPr/>
        </p:nvSpPr>
        <p:spPr>
          <a:xfrm>
            <a:off x="457200" y="1878341"/>
            <a:ext cx="2851947" cy="5034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2700">
                <a:solidFill>
                  <a:srgbClr val="1A1A1A"/>
                </a:solidFill>
                <a:latin typeface="Arial" pitchFamily="34" charset="0"/>
              </a:rPr>
              <a:t>91</a:t>
            </a:r>
          </a:p>
        </p:txBody>
      </p:sp>
      <p:sp>
        <p:nvSpPr>
          <p:cNvPr id="22" name="New shape" descr="mprMeasure"/>
          <p:cNvSpPr/>
          <p:nvPr/>
        </p:nvSpPr>
        <p:spPr>
          <a:xfrm>
            <a:off x="457200" y="2508764"/>
            <a:ext cx="2849097" cy="2593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1100">
                <a:solidFill>
                  <a:srgbClr val="1A1A1A"/>
                </a:solidFill>
                <a:latin typeface="Arial" pitchFamily="34" charset="0"/>
              </a:rPr>
              <a:t>MEAN PERCENTILE RANK</a:t>
            </a:r>
          </a:p>
        </p:txBody>
      </p:sp>
      <p:sp>
        <p:nvSpPr>
          <p:cNvPr id="23" name="New shape" descr="mprMeasureValue"/>
          <p:cNvSpPr/>
          <p:nvPr/>
        </p:nvSpPr>
        <p:spPr>
          <a:xfrm>
            <a:off x="457200" y="2768103"/>
            <a:ext cx="598909" cy="5034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2700">
                <a:solidFill>
                  <a:srgbClr val="1A1A1A"/>
                </a:solidFill>
                <a:latin typeface="Arial" pitchFamily="34" charset="0"/>
              </a:rPr>
              <a:t>68</a:t>
            </a:r>
          </a:p>
        </p:txBody>
      </p:sp>
      <p:graphicFrame>
        <p:nvGraphicFramePr>
          <p:cNvPr id="24" name="ChartObject" descr="mprChart"/>
          <p:cNvGraphicFramePr/>
          <p:nvPr/>
        </p:nvGraphicFramePr>
        <p:xfrm>
          <a:off x="1056109" y="2768103"/>
          <a:ext cx="2247342" cy="503423"/>
        </p:xfrm>
        <a:graphic>
          <a:graphicData uri="http://schemas.openxmlformats.org/drawingml/2006/chart">
            <c:chart xmlns:c="http://schemas.openxmlformats.org/drawingml/2006/chart" xmlns:r="http://schemas.openxmlformats.org/officeDocument/2006/relationships" r:id="rId2"/>
          </a:graphicData>
        </a:graphic>
      </p:graphicFrame>
      <p:sp>
        <p:nvSpPr>
          <p:cNvPr id="25" name="New shape" descr="db"/>
          <p:cNvSpPr/>
          <p:nvPr/>
        </p:nvSpPr>
        <p:spPr>
          <a:xfrm>
            <a:off x="457200" y="3271526"/>
            <a:ext cx="2849097" cy="42714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1100">
                <a:solidFill>
                  <a:srgbClr val="1A1A1A"/>
                </a:solidFill>
                <a:latin typeface="Arial" pitchFamily="34" charset="0"/>
              </a:rPr>
              <a:t>Database: Industry  - Education - Postsecondary/Higher Education</a:t>
            </a:r>
          </a:p>
        </p:txBody>
      </p:sp>
      <p:sp>
        <p:nvSpPr>
          <p:cNvPr id="26" name="New shape" descr="spdDial"/>
          <p:cNvSpPr/>
          <p:nvPr/>
        </p:nvSpPr>
        <p:spPr>
          <a:xfrm>
            <a:off x="3303451" y="1619001"/>
            <a:ext cx="2849097" cy="2593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1100">
                <a:solidFill>
                  <a:srgbClr val="1A1A1A"/>
                </a:solidFill>
                <a:latin typeface="Arial" pitchFamily="34" charset="0"/>
              </a:rPr>
              <a:t>ENGAGEMENT MEAN</a:t>
            </a:r>
          </a:p>
        </p:txBody>
      </p:sp>
      <p:graphicFrame>
        <p:nvGraphicFramePr>
          <p:cNvPr id="27" name="ChartObject" descr="spdDialValue"/>
          <p:cNvGraphicFramePr/>
          <p:nvPr/>
        </p:nvGraphicFramePr>
        <p:xfrm>
          <a:off x="2918851" y="1751340"/>
          <a:ext cx="2849097" cy="2054199"/>
        </p:xfrm>
        <a:graphic>
          <a:graphicData uri="http://schemas.openxmlformats.org/drawingml/2006/chart">
            <c:chart xmlns:c="http://schemas.openxmlformats.org/drawingml/2006/chart" xmlns:r="http://schemas.openxmlformats.org/officeDocument/2006/relationships" r:id="rId3"/>
          </a:graphicData>
        </a:graphic>
      </p:graphicFrame>
      <p:sp>
        <p:nvSpPr>
          <p:cNvPr id="28" name="New shape"/>
          <p:cNvSpPr/>
          <p:nvPr/>
        </p:nvSpPr>
        <p:spPr>
          <a:xfrm>
            <a:off x="2918851" y="1751341"/>
            <a:ext cx="2849097" cy="1232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ormAutofit/>
          </a:bodyPr>
          <a:lstStyle/>
          <a:p>
            <a:pPr algn="ctr"/>
            <a:r>
              <a:rPr sz="3600">
                <a:solidFill>
                  <a:srgbClr val="000000"/>
                </a:solidFill>
                <a:latin typeface="Arial" pitchFamily="34" charset="0"/>
              </a:rPr>
              <a:t>4.00</a:t>
            </a:r>
          </a:p>
        </p:txBody>
      </p:sp>
      <p:sp>
        <p:nvSpPr>
          <p:cNvPr id="29" name="New shape"/>
          <p:cNvSpPr/>
          <p:nvPr/>
        </p:nvSpPr>
        <p:spPr>
          <a:xfrm>
            <a:off x="3535035" y="3237860"/>
            <a:ext cx="854729" cy="456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0" name="New shape" descr="engagementIndex"/>
          <p:cNvSpPr/>
          <p:nvPr/>
        </p:nvSpPr>
        <p:spPr>
          <a:xfrm>
            <a:off x="6149702" y="1619001"/>
            <a:ext cx="2849097" cy="2593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1100">
                <a:solidFill>
                  <a:srgbClr val="1A1A1A"/>
                </a:solidFill>
                <a:latin typeface="Arial" pitchFamily="34" charset="0"/>
              </a:rPr>
              <a:t>ENGAGEMENT INDEX</a:t>
            </a:r>
          </a:p>
        </p:txBody>
      </p:sp>
      <p:graphicFrame>
        <p:nvGraphicFramePr>
          <p:cNvPr id="31" name="ChartObject" descr="engagementIndexValue"/>
          <p:cNvGraphicFramePr/>
          <p:nvPr/>
        </p:nvGraphicFramePr>
        <p:xfrm>
          <a:off x="6149702" y="1878341"/>
          <a:ext cx="2846251" cy="1041400"/>
        </p:xfrm>
        <a:graphic>
          <a:graphicData uri="http://schemas.openxmlformats.org/drawingml/2006/chart">
            <c:chart xmlns:c="http://schemas.openxmlformats.org/drawingml/2006/chart" xmlns:r="http://schemas.openxmlformats.org/officeDocument/2006/relationships" r:id="rId4"/>
          </a:graphicData>
        </a:graphic>
      </p:graphicFrame>
      <p:sp>
        <p:nvSpPr>
          <p:cNvPr id="32" name="New shape" descr="eiFootnote"/>
          <p:cNvSpPr/>
          <p:nvPr/>
        </p:nvSpPr>
        <p:spPr>
          <a:xfrm>
            <a:off x="0" y="5740400"/>
            <a:ext cx="9153144" cy="4576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800">
                <a:solidFill>
                  <a:srgbClr val="000000"/>
                </a:solidFill>
                <a:latin typeface="Arial" pitchFamily="34" charset="0"/>
              </a:rPr>
              <a:t>*Percent Engaged available when n ≥ 30. All categories available when n ≥ 100.
* - Scores are not available due to data suppression.</a:t>
            </a:r>
          </a:p>
        </p:txBody>
      </p:sp>
      <p:sp>
        <p:nvSpPr>
          <p:cNvPr id="33" name="New shape" descr="sentimentDistributionFootnote"/>
          <p:cNvSpPr/>
          <p:nvPr/>
        </p:nvSpPr>
        <p:spPr>
          <a:xfrm>
            <a:off x="0" y="5168900"/>
            <a:ext cx="9153144" cy="2135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800">
                <a:solidFill>
                  <a:srgbClr val="000000"/>
                </a:solidFill>
                <a:latin typeface="Arial" pitchFamily="34" charset="0"/>
              </a:rPr>
              <a:t>*Sentiment Distribution is not available when n&lt;50</a:t>
            </a:r>
          </a:p>
        </p:txBody>
      </p:sp>
      <p:sp>
        <p:nvSpPr>
          <p:cNvPr id="34" name="New shape" descr="engagementFootnote"/>
          <p:cNvSpPr/>
          <p:nvPr/>
        </p:nvSpPr>
        <p:spPr>
          <a:xfrm>
            <a:off x="0" y="5359400"/>
            <a:ext cx="9153144" cy="2135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800">
                <a:solidFill>
                  <a:srgbClr val="000000"/>
                </a:solidFill>
                <a:latin typeface="Arial" pitchFamily="34" charset="0"/>
              </a:rPr>
              <a:t>*Percent Engaged available when n ≥ 30. No topics available when n &lt;= 250.  5 topics available when n &gt;=250.  10 topics available when n &gt;= 1000.</a:t>
            </a:r>
          </a:p>
        </p:txBody>
      </p:sp>
      <p:sp>
        <p:nvSpPr>
          <p:cNvPr id="35" name="New shape" descr="taFootnote"/>
          <p:cNvSpPr/>
          <p:nvPr/>
        </p:nvSpPr>
        <p:spPr>
          <a:xfrm>
            <a:off x="0" y="5549900"/>
            <a:ext cx="9153144" cy="2135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800">
                <a:solidFill>
                  <a:srgbClr val="000000"/>
                </a:solidFill>
                <a:latin typeface="Arial" pitchFamily="34" charset="0"/>
              </a:rPr>
              <a:t>*All text analytics are machine generated.  Because we use machine learning to generate sentiments, results may not be 100% accurate.</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descr="footer"/>
          <p:cNvSpPr/>
          <p:nvPr/>
        </p:nvSpPr>
        <p:spPr>
          <a:xfrm>
            <a:off x="0" y="6413500"/>
            <a:ext cx="9144000" cy="444500"/>
          </a:xfrm>
          <a:prstGeom prst="rect">
            <a:avLst/>
          </a:prstGeom>
          <a:solidFill>
            <a:srgbClr val="1A1A1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New shape" descr="pageNum"/>
          <p:cNvSpPr/>
          <p:nvPr/>
        </p:nvSpPr>
        <p:spPr>
          <a:xfrm>
            <a:off x="0" y="6413500"/>
            <a:ext cx="548640" cy="444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800">
                <a:solidFill>
                  <a:srgbClr val="61C250"/>
                </a:solidFill>
                <a:latin typeface="Arial" pitchFamily="34" charset="0"/>
              </a:rPr>
              <a:t>3</a:t>
            </a:r>
          </a:p>
        </p:txBody>
      </p:sp>
      <p:sp>
        <p:nvSpPr>
          <p:cNvPr id="4" name="New shape"/>
          <p:cNvSpPr/>
          <p:nvPr/>
        </p:nvSpPr>
        <p:spPr>
          <a:xfrm flipH="1">
            <a:off x="548640" y="6540500"/>
            <a:ext cx="0" cy="317500"/>
          </a:xfrm>
          <a:prstGeom prst="line">
            <a:avLst/>
          </a:prstGeom>
          <a:noFill/>
          <a:ln w="12700">
            <a:solidFill>
              <a:srgbClr val="61C2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 name="New shape"/>
          <p:cNvSpPr/>
          <p:nvPr/>
        </p:nvSpPr>
        <p:spPr>
          <a:xfrm>
            <a:off x="548640" y="6540500"/>
            <a:ext cx="5486400" cy="317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80000" lnSpcReduction="10000"/>
          </a:bodyPr>
          <a:lstStyle/>
          <a:p>
            <a:pPr algn="l"/>
            <a:r>
              <a:rPr sz="800">
                <a:solidFill>
                  <a:srgbClr val="FFFFFF"/>
                </a:solidFill>
                <a:latin typeface="Arial" pitchFamily="34" charset="0"/>
              </a:rPr>
              <a:t>Copyright © Gallup, Inc. All rights reserved. Copyright © 1993-1998 Gallup, Inc. All rights reserved.  The Gallup Q12 items are Gallup proprietary information and are protected by law. You may not administer a survey with the Q12 items or reproduce them without consent from Gallup.</a:t>
            </a:r>
          </a:p>
        </p:txBody>
      </p:sp>
      <p:sp>
        <p:nvSpPr>
          <p:cNvPr id="6" name="New shape"/>
          <p:cNvSpPr/>
          <p:nvPr/>
        </p:nvSpPr>
        <p:spPr>
          <a:xfrm>
            <a:off x="7937500" y="6540500"/>
            <a:ext cx="1206500" cy="317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0000" lnSpcReduction="20000"/>
          </a:bodyPr>
          <a:lstStyle/>
          <a:p>
            <a:pPr algn="l"/>
            <a:r>
              <a:rPr sz="2000">
                <a:solidFill>
                  <a:srgbClr val="FFFFFF"/>
                </a:solidFill>
                <a:latin typeface="Georgia"/>
              </a:rPr>
              <a:t>GALLUP</a:t>
            </a:r>
          </a:p>
        </p:txBody>
      </p:sp>
      <p:sp>
        <p:nvSpPr>
          <p:cNvPr id="7" name="New shape" descr="titleText"/>
          <p:cNvSpPr/>
          <p:nvPr/>
        </p:nvSpPr>
        <p:spPr>
          <a:xfrm>
            <a:off x="228600" y="279400"/>
            <a:ext cx="8759051" cy="3356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1600">
                <a:solidFill>
                  <a:srgbClr val="1A1A1A"/>
                </a:solidFill>
                <a:latin typeface="Arial" pitchFamily="34" charset="0"/>
              </a:rPr>
              <a:t>Gallup Q¹² Items</a:t>
            </a:r>
          </a:p>
        </p:txBody>
      </p:sp>
      <p:sp>
        <p:nvSpPr>
          <p:cNvPr id="8" name="New shape" descr="percentileFooter"/>
          <p:cNvSpPr/>
          <p:nvPr/>
        </p:nvSpPr>
        <p:spPr>
          <a:xfrm>
            <a:off x="0" y="6223000"/>
            <a:ext cx="26670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67500" lnSpcReduction="20000"/>
          </a:bodyPr>
          <a:lstStyle/>
          <a:p>
            <a:pPr algn="l"/>
            <a:r>
              <a:rPr sz="800">
                <a:solidFill>
                  <a:srgbClr val="000000"/>
                </a:solidFill>
                <a:latin typeface="Arial" pitchFamily="34" charset="0"/>
              </a:rPr>
              <a:t>Percentile Rank in Industry  - Education - Postsecondary/Higher Education Database</a:t>
            </a:r>
          </a:p>
        </p:txBody>
      </p:sp>
      <p:sp>
        <p:nvSpPr>
          <p:cNvPr id="9" name="New shape"/>
          <p:cNvSpPr/>
          <p:nvPr/>
        </p:nvSpPr>
        <p:spPr>
          <a:xfrm>
            <a:off x="2667000" y="6286500"/>
            <a:ext cx="63500" cy="63500"/>
          </a:xfrm>
          <a:prstGeom prst="rect">
            <a:avLst/>
          </a:prstGeom>
          <a:solidFill>
            <a:srgbClr val="E856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New shape"/>
          <p:cNvSpPr/>
          <p:nvPr/>
        </p:nvSpPr>
        <p:spPr>
          <a:xfrm>
            <a:off x="2730500" y="6223000"/>
            <a:ext cx="12319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2500" lnSpcReduction="10000"/>
          </a:bodyPr>
          <a:lstStyle/>
          <a:p>
            <a:pPr algn="l"/>
            <a:r>
              <a:rPr sz="800">
                <a:solidFill>
                  <a:srgbClr val="000000"/>
                </a:solidFill>
                <a:latin typeface="Arial" pitchFamily="34" charset="0"/>
              </a:rPr>
              <a:t>&lt; 25th Percentile</a:t>
            </a:r>
          </a:p>
        </p:txBody>
      </p:sp>
      <p:sp>
        <p:nvSpPr>
          <p:cNvPr id="11" name="New shape"/>
          <p:cNvSpPr/>
          <p:nvPr/>
        </p:nvSpPr>
        <p:spPr>
          <a:xfrm>
            <a:off x="3962400" y="6286500"/>
            <a:ext cx="63500" cy="63500"/>
          </a:xfrm>
          <a:prstGeom prst="rect">
            <a:avLst/>
          </a:prstGeom>
          <a:solidFill>
            <a:srgbClr val="FEEA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New shape"/>
          <p:cNvSpPr/>
          <p:nvPr/>
        </p:nvSpPr>
        <p:spPr>
          <a:xfrm>
            <a:off x="4025900" y="6223000"/>
            <a:ext cx="12319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2500" lnSpcReduction="10000"/>
          </a:bodyPr>
          <a:lstStyle/>
          <a:p>
            <a:pPr algn="l"/>
            <a:r>
              <a:rPr sz="800">
                <a:solidFill>
                  <a:srgbClr val="000000"/>
                </a:solidFill>
                <a:latin typeface="Arial" pitchFamily="34" charset="0"/>
              </a:rPr>
              <a:t>25-49th Percentile</a:t>
            </a:r>
          </a:p>
        </p:txBody>
      </p:sp>
      <p:sp>
        <p:nvSpPr>
          <p:cNvPr id="13" name="New shape"/>
          <p:cNvSpPr/>
          <p:nvPr/>
        </p:nvSpPr>
        <p:spPr>
          <a:xfrm>
            <a:off x="5257800" y="6286500"/>
            <a:ext cx="63500" cy="63500"/>
          </a:xfrm>
          <a:prstGeom prst="rect">
            <a:avLst/>
          </a:prstGeom>
          <a:solidFill>
            <a:srgbClr val="C3DC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New shape"/>
          <p:cNvSpPr/>
          <p:nvPr/>
        </p:nvSpPr>
        <p:spPr>
          <a:xfrm>
            <a:off x="5321300" y="6223000"/>
            <a:ext cx="12319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2500" lnSpcReduction="10000"/>
          </a:bodyPr>
          <a:lstStyle/>
          <a:p>
            <a:pPr algn="l"/>
            <a:r>
              <a:rPr sz="800">
                <a:solidFill>
                  <a:srgbClr val="000000"/>
                </a:solidFill>
                <a:latin typeface="Arial" pitchFamily="34" charset="0"/>
              </a:rPr>
              <a:t>50-74th Percentile</a:t>
            </a:r>
          </a:p>
        </p:txBody>
      </p:sp>
      <p:sp>
        <p:nvSpPr>
          <p:cNvPr id="15" name="New shape"/>
          <p:cNvSpPr/>
          <p:nvPr/>
        </p:nvSpPr>
        <p:spPr>
          <a:xfrm>
            <a:off x="6553200" y="6286500"/>
            <a:ext cx="63500" cy="63500"/>
          </a:xfrm>
          <a:prstGeom prst="rect">
            <a:avLst/>
          </a:prstGeom>
          <a:solidFill>
            <a:srgbClr val="61C2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New shape"/>
          <p:cNvSpPr/>
          <p:nvPr/>
        </p:nvSpPr>
        <p:spPr>
          <a:xfrm>
            <a:off x="6616700" y="6223000"/>
            <a:ext cx="12319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2500" lnSpcReduction="10000"/>
          </a:bodyPr>
          <a:lstStyle/>
          <a:p>
            <a:pPr algn="l"/>
            <a:r>
              <a:rPr sz="800">
                <a:solidFill>
                  <a:srgbClr val="000000"/>
                </a:solidFill>
                <a:latin typeface="Arial" pitchFamily="34" charset="0"/>
              </a:rPr>
              <a:t>75-89th Percentile</a:t>
            </a:r>
          </a:p>
        </p:txBody>
      </p:sp>
      <p:sp>
        <p:nvSpPr>
          <p:cNvPr id="17" name="New shape"/>
          <p:cNvSpPr/>
          <p:nvPr/>
        </p:nvSpPr>
        <p:spPr>
          <a:xfrm>
            <a:off x="7848600" y="6286500"/>
            <a:ext cx="63500" cy="63500"/>
          </a:xfrm>
          <a:prstGeom prst="rect">
            <a:avLst/>
          </a:prstGeom>
          <a:solidFill>
            <a:srgbClr val="0079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New shape"/>
          <p:cNvSpPr/>
          <p:nvPr/>
        </p:nvSpPr>
        <p:spPr>
          <a:xfrm>
            <a:off x="7912100" y="6223000"/>
            <a:ext cx="12319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2500" lnSpcReduction="10000"/>
          </a:bodyPr>
          <a:lstStyle/>
          <a:p>
            <a:pPr algn="l"/>
            <a:r>
              <a:rPr sz="800">
                <a:solidFill>
                  <a:srgbClr val="000000"/>
                </a:solidFill>
                <a:latin typeface="Arial" pitchFamily="34" charset="0"/>
              </a:rPr>
              <a:t>&gt;= 90th Percentile</a:t>
            </a:r>
          </a:p>
        </p:txBody>
      </p:sp>
      <p:sp>
        <p:nvSpPr>
          <p:cNvPr id="19" name="New shape" descr="freqDistFooter"/>
          <p:cNvSpPr/>
          <p:nvPr/>
        </p:nvSpPr>
        <p:spPr>
          <a:xfrm>
            <a:off x="0" y="5740400"/>
            <a:ext cx="9153144" cy="4576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800">
                <a:solidFill>
                  <a:srgbClr val="000000"/>
                </a:solidFill>
                <a:latin typeface="Arial" pitchFamily="34" charset="0"/>
              </a:rPr>
              <a:t>*Not shown if n &lt; 4 for Mean, Top Box, Verbatim Responses, and Sentiment, n &lt; 10 for Frequency, or data is unavailable.
* - Scores are not available due to data suppression.</a:t>
            </a:r>
          </a:p>
        </p:txBody>
      </p:sp>
      <p:sp>
        <p:nvSpPr>
          <p:cNvPr id="20" name="New shape" descr="Questions"/>
          <p:cNvSpPr/>
          <p:nvPr/>
        </p:nvSpPr>
        <p:spPr>
          <a:xfrm>
            <a:off x="228600" y="615015"/>
            <a:ext cx="2222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sz="900">
                <a:solidFill>
                  <a:srgbClr val="666666"/>
                </a:solidFill>
                <a:latin typeface="Arial" pitchFamily="34" charset="0"/>
              </a:rPr>
              <a:t>Questions</a:t>
            </a:r>
          </a:p>
        </p:txBody>
      </p:sp>
      <p:sp>
        <p:nvSpPr>
          <p:cNvPr id="21" name="New shape" descr="Total N"/>
          <p:cNvSpPr/>
          <p:nvPr/>
        </p:nvSpPr>
        <p:spPr>
          <a:xfrm>
            <a:off x="2451100" y="61501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900">
                <a:solidFill>
                  <a:srgbClr val="666666"/>
                </a:solidFill>
                <a:latin typeface="Arial" pitchFamily="34" charset="0"/>
              </a:rPr>
              <a:t>Total N</a:t>
            </a:r>
          </a:p>
        </p:txBody>
      </p:sp>
      <p:sp>
        <p:nvSpPr>
          <p:cNvPr id="22" name="New shape" descr="Current Mean"/>
          <p:cNvSpPr/>
          <p:nvPr/>
        </p:nvSpPr>
        <p:spPr>
          <a:xfrm>
            <a:off x="3350260" y="61501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900">
                <a:solidFill>
                  <a:srgbClr val="666666"/>
                </a:solidFill>
                <a:latin typeface="Arial" pitchFamily="34" charset="0"/>
              </a:rPr>
              <a:t>Current Mean</a:t>
            </a:r>
          </a:p>
        </p:txBody>
      </p:sp>
      <p:sp>
        <p:nvSpPr>
          <p:cNvPr id="23" name="New shape" descr="Frequency Distribution&#10;1% 2% 3% 4% 5%"/>
          <p:cNvSpPr/>
          <p:nvPr/>
        </p:nvSpPr>
        <p:spPr>
          <a:xfrm>
            <a:off x="4249420" y="615015"/>
            <a:ext cx="1968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900">
                <a:solidFill>
                  <a:srgbClr val="666666"/>
                </a:solidFill>
                <a:latin typeface="Arial" pitchFamily="34" charset="0"/>
              </a:rPr>
              <a:t>Frequency Distribution
1% 2% 3% 4% 5%</a:t>
            </a:r>
          </a:p>
        </p:txBody>
      </p:sp>
      <p:sp>
        <p:nvSpPr>
          <p:cNvPr id="24" name="New shape" descr="Current Topbox"/>
          <p:cNvSpPr/>
          <p:nvPr/>
        </p:nvSpPr>
        <p:spPr>
          <a:xfrm>
            <a:off x="6217920" y="61501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900">
                <a:solidFill>
                  <a:srgbClr val="666666"/>
                </a:solidFill>
                <a:latin typeface="Arial" pitchFamily="34" charset="0"/>
              </a:rPr>
              <a:t>Current Topbox</a:t>
            </a:r>
          </a:p>
        </p:txBody>
      </p:sp>
      <p:sp>
        <p:nvSpPr>
          <p:cNvPr id="25" name="New shape" descr="Gallup Overall Mean 25"/>
          <p:cNvSpPr/>
          <p:nvPr/>
        </p:nvSpPr>
        <p:spPr>
          <a:xfrm>
            <a:off x="7117080" y="61501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a:bodyPr>
          <a:lstStyle/>
          <a:p>
            <a:pPr algn="ctr"/>
            <a:r>
              <a:rPr sz="900">
                <a:solidFill>
                  <a:srgbClr val="666666"/>
                </a:solidFill>
                <a:latin typeface="Arial" pitchFamily="34" charset="0"/>
              </a:rPr>
              <a:t>Gallup Overall Mean 25</a:t>
            </a:r>
          </a:p>
        </p:txBody>
      </p:sp>
      <p:sp>
        <p:nvSpPr>
          <p:cNvPr id="26" name="New shape" descr="Gallup Overall Mean 50"/>
          <p:cNvSpPr/>
          <p:nvPr/>
        </p:nvSpPr>
        <p:spPr>
          <a:xfrm>
            <a:off x="8016240" y="61501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a:bodyPr>
          <a:lstStyle/>
          <a:p>
            <a:pPr algn="ctr"/>
            <a:r>
              <a:rPr sz="900">
                <a:solidFill>
                  <a:srgbClr val="666666"/>
                </a:solidFill>
                <a:latin typeface="Arial" pitchFamily="34" charset="0"/>
              </a:rPr>
              <a:t>Gallup Overall Mean 50</a:t>
            </a:r>
          </a:p>
        </p:txBody>
      </p:sp>
      <p:sp>
        <p:nvSpPr>
          <p:cNvPr id="27" name="New shape"/>
          <p:cNvSpPr/>
          <p:nvPr/>
        </p:nvSpPr>
        <p:spPr>
          <a:xfrm>
            <a:off x="228600" y="996015"/>
            <a:ext cx="8686800" cy="1270"/>
          </a:xfrm>
          <a:prstGeom prst="line">
            <a:avLst/>
          </a:prstGeom>
          <a:noFill/>
          <a:ln w="12700">
            <a:solidFill>
              <a:srgbClr val="A9ABA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9" name="New shape" descr="15000"/>
          <p:cNvSpPr/>
          <p:nvPr/>
        </p:nvSpPr>
        <p:spPr>
          <a:xfrm>
            <a:off x="228600" y="997285"/>
            <a:ext cx="2222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sz="1000" b="1">
                <a:solidFill>
                  <a:srgbClr val="1A1A1A"/>
                </a:solidFill>
                <a:latin typeface="Arial" pitchFamily="34" charset="0"/>
              </a:rPr>
              <a:t>Q00:</a:t>
            </a:r>
            <a:r>
              <a:rPr sz="1000" b="0">
                <a:solidFill>
                  <a:srgbClr val="1A1A1A"/>
                </a:solidFill>
                <a:latin typeface="Arial" pitchFamily="34" charset="0"/>
              </a:rPr>
              <a:t> Overall Satisfaction</a:t>
            </a:r>
          </a:p>
        </p:txBody>
      </p:sp>
      <p:sp>
        <p:nvSpPr>
          <p:cNvPr id="30" name="New shape" descr="15000: count"/>
          <p:cNvSpPr/>
          <p:nvPr/>
        </p:nvSpPr>
        <p:spPr>
          <a:xfrm>
            <a:off x="2451100" y="997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91</a:t>
            </a:r>
          </a:p>
        </p:txBody>
      </p:sp>
      <p:sp>
        <p:nvSpPr>
          <p:cNvPr id="31" name="New shape" descr="15000: currentMean"/>
          <p:cNvSpPr/>
          <p:nvPr/>
        </p:nvSpPr>
        <p:spPr>
          <a:xfrm>
            <a:off x="3350260" y="997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2" name="New shape" descr="15000: currentMeanInside"/>
          <p:cNvSpPr/>
          <p:nvPr/>
        </p:nvSpPr>
        <p:spPr>
          <a:xfrm>
            <a:off x="3445510" y="1029035"/>
            <a:ext cx="708660" cy="317500"/>
          </a:xfrm>
          <a:prstGeom prst="rect">
            <a:avLst/>
          </a:prstGeom>
          <a:solidFill>
            <a:srgbClr val="61C250"/>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4.11</a:t>
            </a:r>
          </a:p>
        </p:txBody>
      </p:sp>
      <p:sp>
        <p:nvSpPr>
          <p:cNvPr id="33" name="New shape" descr="15000: fd"/>
          <p:cNvSpPr/>
          <p:nvPr/>
        </p:nvSpPr>
        <p:spPr>
          <a:xfrm>
            <a:off x="4249420" y="997285"/>
            <a:ext cx="1968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aphicFrame>
        <p:nvGraphicFramePr>
          <p:cNvPr id="34" name="ChartObject"/>
          <p:cNvGraphicFramePr/>
          <p:nvPr/>
        </p:nvGraphicFramePr>
        <p:xfrm>
          <a:off x="4249420" y="933785"/>
          <a:ext cx="1968500" cy="508000"/>
        </p:xfrm>
        <a:graphic>
          <a:graphicData uri="http://schemas.openxmlformats.org/drawingml/2006/chart">
            <c:chart xmlns:c="http://schemas.openxmlformats.org/drawingml/2006/chart" xmlns:r="http://schemas.openxmlformats.org/officeDocument/2006/relationships" r:id="rId2"/>
          </a:graphicData>
        </a:graphic>
      </p:graphicFrame>
      <p:sp>
        <p:nvSpPr>
          <p:cNvPr id="35" name="New shape" descr="15000: topBox"/>
          <p:cNvSpPr/>
          <p:nvPr/>
        </p:nvSpPr>
        <p:spPr>
          <a:xfrm>
            <a:off x="6217920" y="997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6" name="New shape" descr="15000: topBoxInside"/>
          <p:cNvSpPr/>
          <p:nvPr/>
        </p:nvSpPr>
        <p:spPr>
          <a:xfrm>
            <a:off x="6313170" y="1029035"/>
            <a:ext cx="708660" cy="317500"/>
          </a:xfrm>
          <a:prstGeom prst="rect">
            <a:avLst/>
          </a:prstGeom>
          <a:solidFill>
            <a:srgbClr val="61C250"/>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33</a:t>
            </a:r>
          </a:p>
        </p:txBody>
      </p:sp>
      <p:sp>
        <p:nvSpPr>
          <p:cNvPr id="37" name="New shape" descr="15000GALLUP_OVRL_MN_25"/>
          <p:cNvSpPr/>
          <p:nvPr/>
        </p:nvSpPr>
        <p:spPr>
          <a:xfrm>
            <a:off x="7117080" y="997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3.72</a:t>
            </a:r>
          </a:p>
        </p:txBody>
      </p:sp>
      <p:sp>
        <p:nvSpPr>
          <p:cNvPr id="38" name="New shape" descr="15000GALLUP_OVRL_MN_50"/>
          <p:cNvSpPr/>
          <p:nvPr/>
        </p:nvSpPr>
        <p:spPr>
          <a:xfrm>
            <a:off x="8016240" y="997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4.08</a:t>
            </a:r>
          </a:p>
        </p:txBody>
      </p:sp>
      <p:sp>
        <p:nvSpPr>
          <p:cNvPr id="40" name="New shape"/>
          <p:cNvSpPr/>
          <p:nvPr/>
        </p:nvSpPr>
        <p:spPr>
          <a:xfrm>
            <a:off x="228600" y="1378285"/>
            <a:ext cx="8686800" cy="0"/>
          </a:xfrm>
          <a:prstGeom prst="line">
            <a:avLst/>
          </a:prstGeom>
          <a:noFill/>
          <a:ln w="12700">
            <a:solidFill>
              <a:srgbClr val="A9ABA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42" name="New shape" descr="15001"/>
          <p:cNvSpPr/>
          <p:nvPr/>
        </p:nvSpPr>
        <p:spPr>
          <a:xfrm>
            <a:off x="228600" y="1378285"/>
            <a:ext cx="2222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sz="1000" b="1">
                <a:solidFill>
                  <a:srgbClr val="1A1A1A"/>
                </a:solidFill>
                <a:latin typeface="Arial" pitchFamily="34" charset="0"/>
              </a:rPr>
              <a:t>Q01:</a:t>
            </a:r>
            <a:r>
              <a:rPr sz="1000" b="0">
                <a:solidFill>
                  <a:srgbClr val="1A1A1A"/>
                </a:solidFill>
                <a:latin typeface="Arial" pitchFamily="34" charset="0"/>
              </a:rPr>
              <a:t> Know What's Expected</a:t>
            </a:r>
          </a:p>
        </p:txBody>
      </p:sp>
      <p:sp>
        <p:nvSpPr>
          <p:cNvPr id="43" name="New shape" descr="15001: count"/>
          <p:cNvSpPr/>
          <p:nvPr/>
        </p:nvSpPr>
        <p:spPr>
          <a:xfrm>
            <a:off x="2451100" y="1378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91</a:t>
            </a:r>
          </a:p>
        </p:txBody>
      </p:sp>
      <p:sp>
        <p:nvSpPr>
          <p:cNvPr id="44" name="New shape" descr="15001: currentMean"/>
          <p:cNvSpPr/>
          <p:nvPr/>
        </p:nvSpPr>
        <p:spPr>
          <a:xfrm>
            <a:off x="3350260" y="1378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5" name="New shape" descr="15001: currentMeanInside"/>
          <p:cNvSpPr/>
          <p:nvPr/>
        </p:nvSpPr>
        <p:spPr>
          <a:xfrm>
            <a:off x="3445510" y="1410035"/>
            <a:ext cx="708660" cy="317500"/>
          </a:xfrm>
          <a:prstGeom prst="rect">
            <a:avLst/>
          </a:prstGeom>
          <a:solidFill>
            <a:srgbClr val="C3DC73"/>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4.34</a:t>
            </a:r>
          </a:p>
        </p:txBody>
      </p:sp>
      <p:sp>
        <p:nvSpPr>
          <p:cNvPr id="46" name="New shape" descr="15001: fd"/>
          <p:cNvSpPr/>
          <p:nvPr/>
        </p:nvSpPr>
        <p:spPr>
          <a:xfrm>
            <a:off x="4249420" y="1378285"/>
            <a:ext cx="1968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aphicFrame>
        <p:nvGraphicFramePr>
          <p:cNvPr id="47" name="ChartObject"/>
          <p:cNvGraphicFramePr/>
          <p:nvPr/>
        </p:nvGraphicFramePr>
        <p:xfrm>
          <a:off x="4249420" y="1314785"/>
          <a:ext cx="1968500" cy="508000"/>
        </p:xfrm>
        <a:graphic>
          <a:graphicData uri="http://schemas.openxmlformats.org/drawingml/2006/chart">
            <c:chart xmlns:c="http://schemas.openxmlformats.org/drawingml/2006/chart" xmlns:r="http://schemas.openxmlformats.org/officeDocument/2006/relationships" r:id="rId3"/>
          </a:graphicData>
        </a:graphic>
      </p:graphicFrame>
      <p:sp>
        <p:nvSpPr>
          <p:cNvPr id="48" name="New shape" descr="15001: topBox"/>
          <p:cNvSpPr/>
          <p:nvPr/>
        </p:nvSpPr>
        <p:spPr>
          <a:xfrm>
            <a:off x="6217920" y="1378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9" name="New shape" descr="15001: topBoxInside"/>
          <p:cNvSpPr/>
          <p:nvPr/>
        </p:nvSpPr>
        <p:spPr>
          <a:xfrm>
            <a:off x="6313170" y="1410035"/>
            <a:ext cx="708660" cy="317500"/>
          </a:xfrm>
          <a:prstGeom prst="rect">
            <a:avLst/>
          </a:prstGeom>
          <a:solidFill>
            <a:srgbClr val="FEEA8A"/>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46</a:t>
            </a:r>
          </a:p>
        </p:txBody>
      </p:sp>
      <p:sp>
        <p:nvSpPr>
          <p:cNvPr id="50" name="New shape" descr="15001GALLUP_OVRL_MN_25"/>
          <p:cNvSpPr/>
          <p:nvPr/>
        </p:nvSpPr>
        <p:spPr>
          <a:xfrm>
            <a:off x="7117080" y="1378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4.19</a:t>
            </a:r>
          </a:p>
        </p:txBody>
      </p:sp>
      <p:sp>
        <p:nvSpPr>
          <p:cNvPr id="51" name="New shape" descr="15001GALLUP_OVRL_MN_50"/>
          <p:cNvSpPr/>
          <p:nvPr/>
        </p:nvSpPr>
        <p:spPr>
          <a:xfrm>
            <a:off x="8016240" y="1378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4.49</a:t>
            </a:r>
          </a:p>
        </p:txBody>
      </p:sp>
      <p:sp>
        <p:nvSpPr>
          <p:cNvPr id="53" name="New shape"/>
          <p:cNvSpPr/>
          <p:nvPr/>
        </p:nvSpPr>
        <p:spPr>
          <a:xfrm>
            <a:off x="228600" y="1759285"/>
            <a:ext cx="8686800" cy="0"/>
          </a:xfrm>
          <a:prstGeom prst="line">
            <a:avLst/>
          </a:prstGeom>
          <a:noFill/>
          <a:ln w="12700">
            <a:solidFill>
              <a:srgbClr val="A9ABA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5" name="New shape" descr="15002"/>
          <p:cNvSpPr/>
          <p:nvPr/>
        </p:nvSpPr>
        <p:spPr>
          <a:xfrm>
            <a:off x="228600" y="1759285"/>
            <a:ext cx="2222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sz="1000" b="1">
                <a:solidFill>
                  <a:srgbClr val="1A1A1A"/>
                </a:solidFill>
                <a:latin typeface="Arial" pitchFamily="34" charset="0"/>
              </a:rPr>
              <a:t>Q02:</a:t>
            </a:r>
            <a:r>
              <a:rPr sz="1000" b="0">
                <a:solidFill>
                  <a:srgbClr val="1A1A1A"/>
                </a:solidFill>
                <a:latin typeface="Arial" pitchFamily="34" charset="0"/>
              </a:rPr>
              <a:t> Materials and Equipment</a:t>
            </a:r>
          </a:p>
        </p:txBody>
      </p:sp>
      <p:sp>
        <p:nvSpPr>
          <p:cNvPr id="56" name="New shape" descr="15002: count"/>
          <p:cNvSpPr/>
          <p:nvPr/>
        </p:nvSpPr>
        <p:spPr>
          <a:xfrm>
            <a:off x="2451100" y="1759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91</a:t>
            </a:r>
          </a:p>
        </p:txBody>
      </p:sp>
      <p:sp>
        <p:nvSpPr>
          <p:cNvPr id="57" name="New shape" descr="15002: currentMean"/>
          <p:cNvSpPr/>
          <p:nvPr/>
        </p:nvSpPr>
        <p:spPr>
          <a:xfrm>
            <a:off x="3350260" y="1759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58" name="New shape" descr="15002: currentMeanInside"/>
          <p:cNvSpPr/>
          <p:nvPr/>
        </p:nvSpPr>
        <p:spPr>
          <a:xfrm>
            <a:off x="3445510" y="1791035"/>
            <a:ext cx="708660" cy="317500"/>
          </a:xfrm>
          <a:prstGeom prst="rect">
            <a:avLst/>
          </a:prstGeom>
          <a:solidFill>
            <a:srgbClr val="C3DC73"/>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4.24</a:t>
            </a:r>
          </a:p>
        </p:txBody>
      </p:sp>
      <p:sp>
        <p:nvSpPr>
          <p:cNvPr id="59" name="New shape" descr="15002: fd"/>
          <p:cNvSpPr/>
          <p:nvPr/>
        </p:nvSpPr>
        <p:spPr>
          <a:xfrm>
            <a:off x="4249420" y="1759285"/>
            <a:ext cx="1968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aphicFrame>
        <p:nvGraphicFramePr>
          <p:cNvPr id="60" name="ChartObject"/>
          <p:cNvGraphicFramePr/>
          <p:nvPr/>
        </p:nvGraphicFramePr>
        <p:xfrm>
          <a:off x="4249420" y="1695785"/>
          <a:ext cx="1968500" cy="508000"/>
        </p:xfrm>
        <a:graphic>
          <a:graphicData uri="http://schemas.openxmlformats.org/drawingml/2006/chart">
            <c:chart xmlns:c="http://schemas.openxmlformats.org/drawingml/2006/chart" xmlns:r="http://schemas.openxmlformats.org/officeDocument/2006/relationships" r:id="rId4"/>
          </a:graphicData>
        </a:graphic>
      </p:graphicFrame>
      <p:sp>
        <p:nvSpPr>
          <p:cNvPr id="61" name="New shape" descr="15002: topBox"/>
          <p:cNvSpPr/>
          <p:nvPr/>
        </p:nvSpPr>
        <p:spPr>
          <a:xfrm>
            <a:off x="6217920" y="1759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2" name="New shape" descr="15002: topBoxInside"/>
          <p:cNvSpPr/>
          <p:nvPr/>
        </p:nvSpPr>
        <p:spPr>
          <a:xfrm>
            <a:off x="6313170" y="1791035"/>
            <a:ext cx="708660" cy="317500"/>
          </a:xfrm>
          <a:prstGeom prst="rect">
            <a:avLst/>
          </a:prstGeom>
          <a:solidFill>
            <a:srgbClr val="C3DC73"/>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42</a:t>
            </a:r>
          </a:p>
        </p:txBody>
      </p:sp>
      <p:sp>
        <p:nvSpPr>
          <p:cNvPr id="63" name="New shape" descr="15002GALLUP_OVRL_MN_25"/>
          <p:cNvSpPr/>
          <p:nvPr/>
        </p:nvSpPr>
        <p:spPr>
          <a:xfrm>
            <a:off x="7117080" y="1759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3.76</a:t>
            </a:r>
          </a:p>
        </p:txBody>
      </p:sp>
      <p:sp>
        <p:nvSpPr>
          <p:cNvPr id="64" name="New shape" descr="15002GALLUP_OVRL_MN_50"/>
          <p:cNvSpPr/>
          <p:nvPr/>
        </p:nvSpPr>
        <p:spPr>
          <a:xfrm>
            <a:off x="8016240" y="1759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4.18</a:t>
            </a:r>
          </a:p>
        </p:txBody>
      </p:sp>
      <p:sp>
        <p:nvSpPr>
          <p:cNvPr id="66" name="New shape"/>
          <p:cNvSpPr/>
          <p:nvPr/>
        </p:nvSpPr>
        <p:spPr>
          <a:xfrm>
            <a:off x="228600" y="2140285"/>
            <a:ext cx="8686800" cy="0"/>
          </a:xfrm>
          <a:prstGeom prst="line">
            <a:avLst/>
          </a:prstGeom>
          <a:noFill/>
          <a:ln w="12700">
            <a:solidFill>
              <a:srgbClr val="A9ABA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68" name="New shape" descr="15003"/>
          <p:cNvSpPr/>
          <p:nvPr/>
        </p:nvSpPr>
        <p:spPr>
          <a:xfrm>
            <a:off x="228600" y="2140285"/>
            <a:ext cx="2222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sz="1000" b="1">
                <a:solidFill>
                  <a:srgbClr val="1A1A1A"/>
                </a:solidFill>
                <a:latin typeface="Arial" pitchFamily="34" charset="0"/>
              </a:rPr>
              <a:t>Q03:</a:t>
            </a:r>
            <a:r>
              <a:rPr sz="1000" b="0">
                <a:solidFill>
                  <a:srgbClr val="1A1A1A"/>
                </a:solidFill>
                <a:latin typeface="Arial" pitchFamily="34" charset="0"/>
              </a:rPr>
              <a:t> Opportunity to do Best</a:t>
            </a:r>
          </a:p>
        </p:txBody>
      </p:sp>
      <p:sp>
        <p:nvSpPr>
          <p:cNvPr id="69" name="New shape" descr="15003: count"/>
          <p:cNvSpPr/>
          <p:nvPr/>
        </p:nvSpPr>
        <p:spPr>
          <a:xfrm>
            <a:off x="2451100" y="2140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91</a:t>
            </a:r>
          </a:p>
        </p:txBody>
      </p:sp>
      <p:sp>
        <p:nvSpPr>
          <p:cNvPr id="70" name="New shape" descr="15003: currentMean"/>
          <p:cNvSpPr/>
          <p:nvPr/>
        </p:nvSpPr>
        <p:spPr>
          <a:xfrm>
            <a:off x="3350260" y="2140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1" name="New shape" descr="15003: currentMeanInside"/>
          <p:cNvSpPr/>
          <p:nvPr/>
        </p:nvSpPr>
        <p:spPr>
          <a:xfrm>
            <a:off x="3445510" y="2172035"/>
            <a:ext cx="708660" cy="317500"/>
          </a:xfrm>
          <a:prstGeom prst="rect">
            <a:avLst/>
          </a:prstGeom>
          <a:solidFill>
            <a:srgbClr val="C3DC73"/>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4.07</a:t>
            </a:r>
          </a:p>
        </p:txBody>
      </p:sp>
      <p:sp>
        <p:nvSpPr>
          <p:cNvPr id="72" name="New shape" descr="15003: fd"/>
          <p:cNvSpPr/>
          <p:nvPr/>
        </p:nvSpPr>
        <p:spPr>
          <a:xfrm>
            <a:off x="4249420" y="2140285"/>
            <a:ext cx="1968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aphicFrame>
        <p:nvGraphicFramePr>
          <p:cNvPr id="73" name="ChartObject"/>
          <p:cNvGraphicFramePr/>
          <p:nvPr/>
        </p:nvGraphicFramePr>
        <p:xfrm>
          <a:off x="4249420" y="2076785"/>
          <a:ext cx="1968500" cy="508000"/>
        </p:xfrm>
        <a:graphic>
          <a:graphicData uri="http://schemas.openxmlformats.org/drawingml/2006/chart">
            <c:chart xmlns:c="http://schemas.openxmlformats.org/drawingml/2006/chart" xmlns:r="http://schemas.openxmlformats.org/officeDocument/2006/relationships" r:id="rId5"/>
          </a:graphicData>
        </a:graphic>
      </p:graphicFrame>
      <p:sp>
        <p:nvSpPr>
          <p:cNvPr id="74" name="New shape" descr="15003: topBox"/>
          <p:cNvSpPr/>
          <p:nvPr/>
        </p:nvSpPr>
        <p:spPr>
          <a:xfrm>
            <a:off x="6217920" y="2140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5" name="New shape" descr="15003: topBoxInside"/>
          <p:cNvSpPr/>
          <p:nvPr/>
        </p:nvSpPr>
        <p:spPr>
          <a:xfrm>
            <a:off x="6313170" y="2172035"/>
            <a:ext cx="708660" cy="317500"/>
          </a:xfrm>
          <a:prstGeom prst="rect">
            <a:avLst/>
          </a:prstGeom>
          <a:solidFill>
            <a:srgbClr val="C3DC73"/>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37</a:t>
            </a:r>
          </a:p>
        </p:txBody>
      </p:sp>
      <p:sp>
        <p:nvSpPr>
          <p:cNvPr id="76" name="New shape" descr="15003GALLUP_OVRL_MN_25"/>
          <p:cNvSpPr/>
          <p:nvPr/>
        </p:nvSpPr>
        <p:spPr>
          <a:xfrm>
            <a:off x="7117080" y="2140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3.76</a:t>
            </a:r>
          </a:p>
        </p:txBody>
      </p:sp>
      <p:sp>
        <p:nvSpPr>
          <p:cNvPr id="77" name="New shape" descr="15003GALLUP_OVRL_MN_50"/>
          <p:cNvSpPr/>
          <p:nvPr/>
        </p:nvSpPr>
        <p:spPr>
          <a:xfrm>
            <a:off x="8016240" y="2140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4.15</a:t>
            </a:r>
          </a:p>
        </p:txBody>
      </p:sp>
      <p:sp>
        <p:nvSpPr>
          <p:cNvPr id="79" name="New shape"/>
          <p:cNvSpPr/>
          <p:nvPr/>
        </p:nvSpPr>
        <p:spPr>
          <a:xfrm>
            <a:off x="228600" y="2521285"/>
            <a:ext cx="8686800" cy="0"/>
          </a:xfrm>
          <a:prstGeom prst="line">
            <a:avLst/>
          </a:prstGeom>
          <a:noFill/>
          <a:ln w="12700">
            <a:solidFill>
              <a:srgbClr val="A9ABA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81" name="New shape" descr="15004"/>
          <p:cNvSpPr/>
          <p:nvPr/>
        </p:nvSpPr>
        <p:spPr>
          <a:xfrm>
            <a:off x="228600" y="2521285"/>
            <a:ext cx="2222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sz="1000" b="1">
                <a:solidFill>
                  <a:srgbClr val="1A1A1A"/>
                </a:solidFill>
                <a:latin typeface="Arial" pitchFamily="34" charset="0"/>
              </a:rPr>
              <a:t>Q04:</a:t>
            </a:r>
            <a:r>
              <a:rPr sz="1000" b="0">
                <a:solidFill>
                  <a:srgbClr val="1A1A1A"/>
                </a:solidFill>
                <a:latin typeface="Arial" pitchFamily="34" charset="0"/>
              </a:rPr>
              <a:t> Recognition</a:t>
            </a:r>
          </a:p>
        </p:txBody>
      </p:sp>
      <p:sp>
        <p:nvSpPr>
          <p:cNvPr id="82" name="New shape" descr="15004: count"/>
          <p:cNvSpPr/>
          <p:nvPr/>
        </p:nvSpPr>
        <p:spPr>
          <a:xfrm>
            <a:off x="2451100" y="2521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90</a:t>
            </a:r>
          </a:p>
        </p:txBody>
      </p:sp>
      <p:sp>
        <p:nvSpPr>
          <p:cNvPr id="83" name="New shape" descr="15004: currentMean"/>
          <p:cNvSpPr/>
          <p:nvPr/>
        </p:nvSpPr>
        <p:spPr>
          <a:xfrm>
            <a:off x="3350260" y="2521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4" name="New shape" descr="15004: currentMeanInside"/>
          <p:cNvSpPr/>
          <p:nvPr/>
        </p:nvSpPr>
        <p:spPr>
          <a:xfrm>
            <a:off x="3445510" y="2553035"/>
            <a:ext cx="708660" cy="317500"/>
          </a:xfrm>
          <a:prstGeom prst="rect">
            <a:avLst/>
          </a:prstGeom>
          <a:solidFill>
            <a:srgbClr val="C3DC73"/>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3.71</a:t>
            </a:r>
          </a:p>
        </p:txBody>
      </p:sp>
      <p:sp>
        <p:nvSpPr>
          <p:cNvPr id="85" name="New shape" descr="15004: fd"/>
          <p:cNvSpPr/>
          <p:nvPr/>
        </p:nvSpPr>
        <p:spPr>
          <a:xfrm>
            <a:off x="4249420" y="2521285"/>
            <a:ext cx="1968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aphicFrame>
        <p:nvGraphicFramePr>
          <p:cNvPr id="86" name="ChartObject"/>
          <p:cNvGraphicFramePr/>
          <p:nvPr/>
        </p:nvGraphicFramePr>
        <p:xfrm>
          <a:off x="4249420" y="2457785"/>
          <a:ext cx="1968500" cy="508000"/>
        </p:xfrm>
        <a:graphic>
          <a:graphicData uri="http://schemas.openxmlformats.org/drawingml/2006/chart">
            <c:chart xmlns:c="http://schemas.openxmlformats.org/drawingml/2006/chart" xmlns:r="http://schemas.openxmlformats.org/officeDocument/2006/relationships" r:id="rId6"/>
          </a:graphicData>
        </a:graphic>
      </p:graphicFrame>
      <p:sp>
        <p:nvSpPr>
          <p:cNvPr id="87" name="New shape" descr="15004: topBox"/>
          <p:cNvSpPr/>
          <p:nvPr/>
        </p:nvSpPr>
        <p:spPr>
          <a:xfrm>
            <a:off x="6217920" y="2521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8" name="New shape" descr="15004: topBoxInside"/>
          <p:cNvSpPr/>
          <p:nvPr/>
        </p:nvSpPr>
        <p:spPr>
          <a:xfrm>
            <a:off x="6313170" y="2553035"/>
            <a:ext cx="708660" cy="317500"/>
          </a:xfrm>
          <a:prstGeom prst="rect">
            <a:avLst/>
          </a:prstGeom>
          <a:solidFill>
            <a:srgbClr val="C3DC73"/>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38</a:t>
            </a:r>
          </a:p>
        </p:txBody>
      </p:sp>
      <p:sp>
        <p:nvSpPr>
          <p:cNvPr id="89" name="New shape" descr="15004GALLUP_OVRL_MN_25"/>
          <p:cNvSpPr/>
          <p:nvPr/>
        </p:nvSpPr>
        <p:spPr>
          <a:xfrm>
            <a:off x="7117080" y="2521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3.21</a:t>
            </a:r>
          </a:p>
        </p:txBody>
      </p:sp>
      <p:sp>
        <p:nvSpPr>
          <p:cNvPr id="90" name="New shape" descr="15004GALLUP_OVRL_MN_50"/>
          <p:cNvSpPr/>
          <p:nvPr/>
        </p:nvSpPr>
        <p:spPr>
          <a:xfrm>
            <a:off x="8016240" y="2521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3.76</a:t>
            </a:r>
          </a:p>
        </p:txBody>
      </p:sp>
      <p:sp>
        <p:nvSpPr>
          <p:cNvPr id="92" name="New shape"/>
          <p:cNvSpPr/>
          <p:nvPr/>
        </p:nvSpPr>
        <p:spPr>
          <a:xfrm>
            <a:off x="228600" y="2902285"/>
            <a:ext cx="8686800" cy="0"/>
          </a:xfrm>
          <a:prstGeom prst="line">
            <a:avLst/>
          </a:prstGeom>
          <a:noFill/>
          <a:ln w="12700">
            <a:solidFill>
              <a:srgbClr val="A9ABA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94" name="New shape" descr="15005"/>
          <p:cNvSpPr/>
          <p:nvPr/>
        </p:nvSpPr>
        <p:spPr>
          <a:xfrm>
            <a:off x="228600" y="2902285"/>
            <a:ext cx="2222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sz="1000" b="1">
                <a:solidFill>
                  <a:srgbClr val="1A1A1A"/>
                </a:solidFill>
                <a:latin typeface="Arial" pitchFamily="34" charset="0"/>
              </a:rPr>
              <a:t>Q05:</a:t>
            </a:r>
            <a:r>
              <a:rPr sz="1000" b="0">
                <a:solidFill>
                  <a:srgbClr val="1A1A1A"/>
                </a:solidFill>
                <a:latin typeface="Arial" pitchFamily="34" charset="0"/>
              </a:rPr>
              <a:t> Cares About Me</a:t>
            </a:r>
          </a:p>
        </p:txBody>
      </p:sp>
      <p:sp>
        <p:nvSpPr>
          <p:cNvPr id="95" name="New shape" descr="15005: count"/>
          <p:cNvSpPr/>
          <p:nvPr/>
        </p:nvSpPr>
        <p:spPr>
          <a:xfrm>
            <a:off x="2451100" y="2902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90</a:t>
            </a:r>
          </a:p>
        </p:txBody>
      </p:sp>
      <p:sp>
        <p:nvSpPr>
          <p:cNvPr id="96" name="New shape" descr="15005: currentMean"/>
          <p:cNvSpPr/>
          <p:nvPr/>
        </p:nvSpPr>
        <p:spPr>
          <a:xfrm>
            <a:off x="3350260" y="2902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97" name="New shape" descr="15005: currentMeanInside"/>
          <p:cNvSpPr/>
          <p:nvPr/>
        </p:nvSpPr>
        <p:spPr>
          <a:xfrm>
            <a:off x="3445510" y="2934035"/>
            <a:ext cx="708660" cy="317500"/>
          </a:xfrm>
          <a:prstGeom prst="rect">
            <a:avLst/>
          </a:prstGeom>
          <a:solidFill>
            <a:srgbClr val="C3DC73"/>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4.40</a:t>
            </a:r>
          </a:p>
        </p:txBody>
      </p:sp>
      <p:sp>
        <p:nvSpPr>
          <p:cNvPr id="98" name="New shape" descr="15005: fd"/>
          <p:cNvSpPr/>
          <p:nvPr/>
        </p:nvSpPr>
        <p:spPr>
          <a:xfrm>
            <a:off x="4249420" y="2902285"/>
            <a:ext cx="1968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aphicFrame>
        <p:nvGraphicFramePr>
          <p:cNvPr id="99" name="ChartObject"/>
          <p:cNvGraphicFramePr/>
          <p:nvPr/>
        </p:nvGraphicFramePr>
        <p:xfrm>
          <a:off x="4249420" y="2838785"/>
          <a:ext cx="1968500" cy="508000"/>
        </p:xfrm>
        <a:graphic>
          <a:graphicData uri="http://schemas.openxmlformats.org/drawingml/2006/chart">
            <c:chart xmlns:c="http://schemas.openxmlformats.org/drawingml/2006/chart" xmlns:r="http://schemas.openxmlformats.org/officeDocument/2006/relationships" r:id="rId7"/>
          </a:graphicData>
        </a:graphic>
      </p:graphicFrame>
      <p:sp>
        <p:nvSpPr>
          <p:cNvPr id="100" name="New shape" descr="15005: topBox"/>
          <p:cNvSpPr/>
          <p:nvPr/>
        </p:nvSpPr>
        <p:spPr>
          <a:xfrm>
            <a:off x="6217920" y="2902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1" name="New shape" descr="15005: topBoxInside"/>
          <p:cNvSpPr/>
          <p:nvPr/>
        </p:nvSpPr>
        <p:spPr>
          <a:xfrm>
            <a:off x="6313170" y="2934035"/>
            <a:ext cx="708660" cy="317500"/>
          </a:xfrm>
          <a:prstGeom prst="rect">
            <a:avLst/>
          </a:prstGeom>
          <a:solidFill>
            <a:srgbClr val="C3DC73"/>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62</a:t>
            </a:r>
          </a:p>
        </p:txBody>
      </p:sp>
      <p:sp>
        <p:nvSpPr>
          <p:cNvPr id="102" name="New shape" descr="15005GALLUP_OVRL_MN_25"/>
          <p:cNvSpPr/>
          <p:nvPr/>
        </p:nvSpPr>
        <p:spPr>
          <a:xfrm>
            <a:off x="7117080" y="2902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3.87</a:t>
            </a:r>
          </a:p>
        </p:txBody>
      </p:sp>
      <p:sp>
        <p:nvSpPr>
          <p:cNvPr id="103" name="New shape" descr="15005GALLUP_OVRL_MN_50"/>
          <p:cNvSpPr/>
          <p:nvPr/>
        </p:nvSpPr>
        <p:spPr>
          <a:xfrm>
            <a:off x="8016240" y="2902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4.29</a:t>
            </a:r>
          </a:p>
        </p:txBody>
      </p:sp>
      <p:sp>
        <p:nvSpPr>
          <p:cNvPr id="105" name="New shape"/>
          <p:cNvSpPr/>
          <p:nvPr/>
        </p:nvSpPr>
        <p:spPr>
          <a:xfrm>
            <a:off x="228600" y="3283285"/>
            <a:ext cx="8686800" cy="0"/>
          </a:xfrm>
          <a:prstGeom prst="line">
            <a:avLst/>
          </a:prstGeom>
          <a:noFill/>
          <a:ln w="12700">
            <a:solidFill>
              <a:srgbClr val="A9ABA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07" name="New shape" descr="15006"/>
          <p:cNvSpPr/>
          <p:nvPr/>
        </p:nvSpPr>
        <p:spPr>
          <a:xfrm>
            <a:off x="228600" y="3283285"/>
            <a:ext cx="2222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sz="1000" b="1">
                <a:solidFill>
                  <a:srgbClr val="1A1A1A"/>
                </a:solidFill>
                <a:latin typeface="Arial" pitchFamily="34" charset="0"/>
              </a:rPr>
              <a:t>Q06:</a:t>
            </a:r>
            <a:r>
              <a:rPr sz="1000" b="0">
                <a:solidFill>
                  <a:srgbClr val="1A1A1A"/>
                </a:solidFill>
                <a:latin typeface="Arial" pitchFamily="34" charset="0"/>
              </a:rPr>
              <a:t> Development</a:t>
            </a:r>
          </a:p>
        </p:txBody>
      </p:sp>
      <p:sp>
        <p:nvSpPr>
          <p:cNvPr id="108" name="New shape" descr="15006: count"/>
          <p:cNvSpPr/>
          <p:nvPr/>
        </p:nvSpPr>
        <p:spPr>
          <a:xfrm>
            <a:off x="2451100" y="3283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90</a:t>
            </a:r>
          </a:p>
        </p:txBody>
      </p:sp>
      <p:sp>
        <p:nvSpPr>
          <p:cNvPr id="109" name="New shape" descr="15006: currentMean"/>
          <p:cNvSpPr/>
          <p:nvPr/>
        </p:nvSpPr>
        <p:spPr>
          <a:xfrm>
            <a:off x="3350260" y="3283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0" name="New shape" descr="15006: currentMeanInside"/>
          <p:cNvSpPr/>
          <p:nvPr/>
        </p:nvSpPr>
        <p:spPr>
          <a:xfrm>
            <a:off x="3445510" y="3315035"/>
            <a:ext cx="708660" cy="317500"/>
          </a:xfrm>
          <a:prstGeom prst="rect">
            <a:avLst/>
          </a:prstGeom>
          <a:solidFill>
            <a:srgbClr val="C3DC73"/>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3.96</a:t>
            </a:r>
          </a:p>
        </p:txBody>
      </p:sp>
      <p:sp>
        <p:nvSpPr>
          <p:cNvPr id="111" name="New shape" descr="15006: fd"/>
          <p:cNvSpPr/>
          <p:nvPr/>
        </p:nvSpPr>
        <p:spPr>
          <a:xfrm>
            <a:off x="4249420" y="3283285"/>
            <a:ext cx="1968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aphicFrame>
        <p:nvGraphicFramePr>
          <p:cNvPr id="112" name="ChartObject"/>
          <p:cNvGraphicFramePr/>
          <p:nvPr/>
        </p:nvGraphicFramePr>
        <p:xfrm>
          <a:off x="4249420" y="3219785"/>
          <a:ext cx="1968500" cy="508000"/>
        </p:xfrm>
        <a:graphic>
          <a:graphicData uri="http://schemas.openxmlformats.org/drawingml/2006/chart">
            <c:chart xmlns:c="http://schemas.openxmlformats.org/drawingml/2006/chart" xmlns:r="http://schemas.openxmlformats.org/officeDocument/2006/relationships" r:id="rId8"/>
          </a:graphicData>
        </a:graphic>
      </p:graphicFrame>
      <p:sp>
        <p:nvSpPr>
          <p:cNvPr id="113" name="New shape" descr="15006: topBox"/>
          <p:cNvSpPr/>
          <p:nvPr/>
        </p:nvSpPr>
        <p:spPr>
          <a:xfrm>
            <a:off x="6217920" y="3283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14" name="New shape" descr="15006: topBoxInside"/>
          <p:cNvSpPr/>
          <p:nvPr/>
        </p:nvSpPr>
        <p:spPr>
          <a:xfrm>
            <a:off x="6313170" y="3315035"/>
            <a:ext cx="708660" cy="317500"/>
          </a:xfrm>
          <a:prstGeom prst="rect">
            <a:avLst/>
          </a:prstGeom>
          <a:solidFill>
            <a:srgbClr val="C3DC73"/>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37</a:t>
            </a:r>
          </a:p>
        </p:txBody>
      </p:sp>
      <p:sp>
        <p:nvSpPr>
          <p:cNvPr id="115" name="New shape" descr="15006GALLUP_OVRL_MN_25"/>
          <p:cNvSpPr/>
          <p:nvPr/>
        </p:nvSpPr>
        <p:spPr>
          <a:xfrm>
            <a:off x="7117080" y="3283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3.57</a:t>
            </a:r>
          </a:p>
        </p:txBody>
      </p:sp>
      <p:sp>
        <p:nvSpPr>
          <p:cNvPr id="116" name="New shape" descr="15006GALLUP_OVRL_MN_50"/>
          <p:cNvSpPr/>
          <p:nvPr/>
        </p:nvSpPr>
        <p:spPr>
          <a:xfrm>
            <a:off x="8016240" y="3283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4.00</a:t>
            </a:r>
          </a:p>
        </p:txBody>
      </p:sp>
      <p:sp>
        <p:nvSpPr>
          <p:cNvPr id="118" name="New shape"/>
          <p:cNvSpPr/>
          <p:nvPr/>
        </p:nvSpPr>
        <p:spPr>
          <a:xfrm>
            <a:off x="228600" y="3664285"/>
            <a:ext cx="8686800" cy="0"/>
          </a:xfrm>
          <a:prstGeom prst="line">
            <a:avLst/>
          </a:prstGeom>
          <a:noFill/>
          <a:ln w="12700">
            <a:solidFill>
              <a:srgbClr val="A9ABA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20" name="New shape" descr="15007"/>
          <p:cNvSpPr/>
          <p:nvPr/>
        </p:nvSpPr>
        <p:spPr>
          <a:xfrm>
            <a:off x="228600" y="3664285"/>
            <a:ext cx="2222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sz="1000" b="1">
                <a:solidFill>
                  <a:srgbClr val="1A1A1A"/>
                </a:solidFill>
                <a:latin typeface="Arial" pitchFamily="34" charset="0"/>
              </a:rPr>
              <a:t>Q07:</a:t>
            </a:r>
            <a:r>
              <a:rPr sz="1000" b="0">
                <a:solidFill>
                  <a:srgbClr val="1A1A1A"/>
                </a:solidFill>
                <a:latin typeface="Arial" pitchFamily="34" charset="0"/>
              </a:rPr>
              <a:t> Opinions Count</a:t>
            </a:r>
          </a:p>
        </p:txBody>
      </p:sp>
      <p:sp>
        <p:nvSpPr>
          <p:cNvPr id="121" name="New shape" descr="15007: count"/>
          <p:cNvSpPr/>
          <p:nvPr/>
        </p:nvSpPr>
        <p:spPr>
          <a:xfrm>
            <a:off x="2451100" y="3664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90</a:t>
            </a:r>
          </a:p>
        </p:txBody>
      </p:sp>
      <p:sp>
        <p:nvSpPr>
          <p:cNvPr id="122" name="New shape" descr="15007: currentMean"/>
          <p:cNvSpPr/>
          <p:nvPr/>
        </p:nvSpPr>
        <p:spPr>
          <a:xfrm>
            <a:off x="3350260" y="3664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3" name="New shape" descr="15007: currentMeanInside"/>
          <p:cNvSpPr/>
          <p:nvPr/>
        </p:nvSpPr>
        <p:spPr>
          <a:xfrm>
            <a:off x="3445510" y="3696035"/>
            <a:ext cx="708660" cy="317500"/>
          </a:xfrm>
          <a:prstGeom prst="rect">
            <a:avLst/>
          </a:prstGeom>
          <a:solidFill>
            <a:srgbClr val="C3DC73"/>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3.82</a:t>
            </a:r>
          </a:p>
        </p:txBody>
      </p:sp>
      <p:sp>
        <p:nvSpPr>
          <p:cNvPr id="124" name="New shape" descr="15007: fd"/>
          <p:cNvSpPr/>
          <p:nvPr/>
        </p:nvSpPr>
        <p:spPr>
          <a:xfrm>
            <a:off x="4249420" y="3664285"/>
            <a:ext cx="1968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aphicFrame>
        <p:nvGraphicFramePr>
          <p:cNvPr id="125" name="ChartObject"/>
          <p:cNvGraphicFramePr/>
          <p:nvPr/>
        </p:nvGraphicFramePr>
        <p:xfrm>
          <a:off x="4249420" y="3600785"/>
          <a:ext cx="1968500" cy="508000"/>
        </p:xfrm>
        <a:graphic>
          <a:graphicData uri="http://schemas.openxmlformats.org/drawingml/2006/chart">
            <c:chart xmlns:c="http://schemas.openxmlformats.org/drawingml/2006/chart" xmlns:r="http://schemas.openxmlformats.org/officeDocument/2006/relationships" r:id="rId9"/>
          </a:graphicData>
        </a:graphic>
      </p:graphicFrame>
      <p:sp>
        <p:nvSpPr>
          <p:cNvPr id="126" name="New shape" descr="15007: topBox"/>
          <p:cNvSpPr/>
          <p:nvPr/>
        </p:nvSpPr>
        <p:spPr>
          <a:xfrm>
            <a:off x="6217920" y="3664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7" name="New shape" descr="15007: topBoxInside"/>
          <p:cNvSpPr/>
          <p:nvPr/>
        </p:nvSpPr>
        <p:spPr>
          <a:xfrm>
            <a:off x="6313170" y="3696035"/>
            <a:ext cx="708660" cy="317500"/>
          </a:xfrm>
          <a:prstGeom prst="rect">
            <a:avLst/>
          </a:prstGeom>
          <a:solidFill>
            <a:srgbClr val="C3DC73"/>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30</a:t>
            </a:r>
          </a:p>
        </p:txBody>
      </p:sp>
      <p:sp>
        <p:nvSpPr>
          <p:cNvPr id="128" name="New shape" descr="15007GALLUP_OVRL_MN_25"/>
          <p:cNvSpPr/>
          <p:nvPr/>
        </p:nvSpPr>
        <p:spPr>
          <a:xfrm>
            <a:off x="7117080" y="3664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3.49</a:t>
            </a:r>
          </a:p>
        </p:txBody>
      </p:sp>
      <p:sp>
        <p:nvSpPr>
          <p:cNvPr id="129" name="New shape" descr="15007GALLUP_OVRL_MN_50"/>
          <p:cNvSpPr/>
          <p:nvPr/>
        </p:nvSpPr>
        <p:spPr>
          <a:xfrm>
            <a:off x="8016240" y="3664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3.93</a:t>
            </a:r>
          </a:p>
        </p:txBody>
      </p:sp>
      <p:sp>
        <p:nvSpPr>
          <p:cNvPr id="131" name="New shape"/>
          <p:cNvSpPr/>
          <p:nvPr/>
        </p:nvSpPr>
        <p:spPr>
          <a:xfrm>
            <a:off x="228600" y="4045285"/>
            <a:ext cx="8686800" cy="0"/>
          </a:xfrm>
          <a:prstGeom prst="line">
            <a:avLst/>
          </a:prstGeom>
          <a:noFill/>
          <a:ln w="12700">
            <a:solidFill>
              <a:srgbClr val="A9ABA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33" name="New shape" descr="15008"/>
          <p:cNvSpPr/>
          <p:nvPr/>
        </p:nvSpPr>
        <p:spPr>
          <a:xfrm>
            <a:off x="228600" y="4045285"/>
            <a:ext cx="2222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sz="1000" b="1">
                <a:solidFill>
                  <a:srgbClr val="1A1A1A"/>
                </a:solidFill>
                <a:latin typeface="Arial" pitchFamily="34" charset="0"/>
              </a:rPr>
              <a:t>Q08:</a:t>
            </a:r>
            <a:r>
              <a:rPr sz="1000" b="0">
                <a:solidFill>
                  <a:srgbClr val="1A1A1A"/>
                </a:solidFill>
                <a:latin typeface="Arial" pitchFamily="34" charset="0"/>
              </a:rPr>
              <a:t> Mission/Purpose</a:t>
            </a:r>
          </a:p>
        </p:txBody>
      </p:sp>
      <p:sp>
        <p:nvSpPr>
          <p:cNvPr id="134" name="New shape" descr="15008: count"/>
          <p:cNvSpPr/>
          <p:nvPr/>
        </p:nvSpPr>
        <p:spPr>
          <a:xfrm>
            <a:off x="2451100" y="4045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91</a:t>
            </a:r>
          </a:p>
        </p:txBody>
      </p:sp>
      <p:sp>
        <p:nvSpPr>
          <p:cNvPr id="135" name="New shape" descr="15008: currentMean"/>
          <p:cNvSpPr/>
          <p:nvPr/>
        </p:nvSpPr>
        <p:spPr>
          <a:xfrm>
            <a:off x="3350260" y="4045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6" name="New shape" descr="15008: currentMeanInside"/>
          <p:cNvSpPr/>
          <p:nvPr/>
        </p:nvSpPr>
        <p:spPr>
          <a:xfrm>
            <a:off x="3445510" y="4077035"/>
            <a:ext cx="708660" cy="317500"/>
          </a:xfrm>
          <a:prstGeom prst="rect">
            <a:avLst/>
          </a:prstGeom>
          <a:solidFill>
            <a:srgbClr val="61C250"/>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4.31</a:t>
            </a:r>
          </a:p>
        </p:txBody>
      </p:sp>
      <p:sp>
        <p:nvSpPr>
          <p:cNvPr id="137" name="New shape" descr="15008: fd"/>
          <p:cNvSpPr/>
          <p:nvPr/>
        </p:nvSpPr>
        <p:spPr>
          <a:xfrm>
            <a:off x="4249420" y="4045285"/>
            <a:ext cx="1968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aphicFrame>
        <p:nvGraphicFramePr>
          <p:cNvPr id="138" name="ChartObject"/>
          <p:cNvGraphicFramePr/>
          <p:nvPr/>
        </p:nvGraphicFramePr>
        <p:xfrm>
          <a:off x="4249420" y="3981785"/>
          <a:ext cx="1968500" cy="508000"/>
        </p:xfrm>
        <a:graphic>
          <a:graphicData uri="http://schemas.openxmlformats.org/drawingml/2006/chart">
            <c:chart xmlns:c="http://schemas.openxmlformats.org/drawingml/2006/chart" xmlns:r="http://schemas.openxmlformats.org/officeDocument/2006/relationships" r:id="rId10"/>
          </a:graphicData>
        </a:graphic>
      </p:graphicFrame>
      <p:sp>
        <p:nvSpPr>
          <p:cNvPr id="139" name="New shape" descr="15008: topBox"/>
          <p:cNvSpPr/>
          <p:nvPr/>
        </p:nvSpPr>
        <p:spPr>
          <a:xfrm>
            <a:off x="6217920" y="4045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0" name="New shape" descr="15008: topBoxInside"/>
          <p:cNvSpPr/>
          <p:nvPr/>
        </p:nvSpPr>
        <p:spPr>
          <a:xfrm>
            <a:off x="6313170" y="4077035"/>
            <a:ext cx="708660" cy="317500"/>
          </a:xfrm>
          <a:prstGeom prst="rect">
            <a:avLst/>
          </a:prstGeom>
          <a:solidFill>
            <a:srgbClr val="C3DC73"/>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49</a:t>
            </a:r>
          </a:p>
        </p:txBody>
      </p:sp>
      <p:sp>
        <p:nvSpPr>
          <p:cNvPr id="141" name="New shape" descr="15008GALLUP_OVRL_MN_25"/>
          <p:cNvSpPr/>
          <p:nvPr/>
        </p:nvSpPr>
        <p:spPr>
          <a:xfrm>
            <a:off x="7117080" y="4045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3.75</a:t>
            </a:r>
          </a:p>
        </p:txBody>
      </p:sp>
      <p:sp>
        <p:nvSpPr>
          <p:cNvPr id="142" name="New shape" descr="15008GALLUP_OVRL_MN_50"/>
          <p:cNvSpPr/>
          <p:nvPr/>
        </p:nvSpPr>
        <p:spPr>
          <a:xfrm>
            <a:off x="8016240" y="4045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4.18</a:t>
            </a:r>
          </a:p>
        </p:txBody>
      </p:sp>
      <p:sp>
        <p:nvSpPr>
          <p:cNvPr id="144" name="New shape"/>
          <p:cNvSpPr/>
          <p:nvPr/>
        </p:nvSpPr>
        <p:spPr>
          <a:xfrm>
            <a:off x="228600" y="4426285"/>
            <a:ext cx="8686800" cy="0"/>
          </a:xfrm>
          <a:prstGeom prst="line">
            <a:avLst/>
          </a:prstGeom>
          <a:noFill/>
          <a:ln w="12700">
            <a:solidFill>
              <a:srgbClr val="A9ABA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46" name="New shape" descr="15009"/>
          <p:cNvSpPr/>
          <p:nvPr/>
        </p:nvSpPr>
        <p:spPr>
          <a:xfrm>
            <a:off x="228600" y="4426285"/>
            <a:ext cx="2222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sz="1000" b="1">
                <a:solidFill>
                  <a:srgbClr val="1A1A1A"/>
                </a:solidFill>
                <a:latin typeface="Arial" pitchFamily="34" charset="0"/>
              </a:rPr>
              <a:t>Q09:</a:t>
            </a:r>
            <a:r>
              <a:rPr sz="1000" b="0">
                <a:solidFill>
                  <a:srgbClr val="1A1A1A"/>
                </a:solidFill>
                <a:latin typeface="Arial" pitchFamily="34" charset="0"/>
              </a:rPr>
              <a:t> Committed to Quality</a:t>
            </a:r>
          </a:p>
        </p:txBody>
      </p:sp>
      <p:sp>
        <p:nvSpPr>
          <p:cNvPr id="147" name="New shape" descr="15009: count"/>
          <p:cNvSpPr/>
          <p:nvPr/>
        </p:nvSpPr>
        <p:spPr>
          <a:xfrm>
            <a:off x="2451100" y="4426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91</a:t>
            </a:r>
          </a:p>
        </p:txBody>
      </p:sp>
      <p:sp>
        <p:nvSpPr>
          <p:cNvPr id="148" name="New shape" descr="15009: currentMean"/>
          <p:cNvSpPr/>
          <p:nvPr/>
        </p:nvSpPr>
        <p:spPr>
          <a:xfrm>
            <a:off x="3350260" y="4426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9" name="New shape" descr="15009: currentMeanInside"/>
          <p:cNvSpPr/>
          <p:nvPr/>
        </p:nvSpPr>
        <p:spPr>
          <a:xfrm>
            <a:off x="3445510" y="4458035"/>
            <a:ext cx="708660" cy="317500"/>
          </a:xfrm>
          <a:prstGeom prst="rect">
            <a:avLst/>
          </a:prstGeom>
          <a:solidFill>
            <a:srgbClr val="C3DC73"/>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4.36</a:t>
            </a:r>
          </a:p>
        </p:txBody>
      </p:sp>
      <p:sp>
        <p:nvSpPr>
          <p:cNvPr id="150" name="New shape" descr="15009: fd"/>
          <p:cNvSpPr/>
          <p:nvPr/>
        </p:nvSpPr>
        <p:spPr>
          <a:xfrm>
            <a:off x="4249420" y="4426285"/>
            <a:ext cx="1968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aphicFrame>
        <p:nvGraphicFramePr>
          <p:cNvPr id="151" name="ChartObject"/>
          <p:cNvGraphicFramePr/>
          <p:nvPr/>
        </p:nvGraphicFramePr>
        <p:xfrm>
          <a:off x="4249420" y="4362785"/>
          <a:ext cx="1968500" cy="508000"/>
        </p:xfrm>
        <a:graphic>
          <a:graphicData uri="http://schemas.openxmlformats.org/drawingml/2006/chart">
            <c:chart xmlns:c="http://schemas.openxmlformats.org/drawingml/2006/chart" xmlns:r="http://schemas.openxmlformats.org/officeDocument/2006/relationships" r:id="rId11"/>
          </a:graphicData>
        </a:graphic>
      </p:graphicFrame>
      <p:sp>
        <p:nvSpPr>
          <p:cNvPr id="152" name="New shape" descr="15009: topBox"/>
          <p:cNvSpPr/>
          <p:nvPr/>
        </p:nvSpPr>
        <p:spPr>
          <a:xfrm>
            <a:off x="6217920" y="4426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53" name="New shape" descr="15009: topBoxInside"/>
          <p:cNvSpPr/>
          <p:nvPr/>
        </p:nvSpPr>
        <p:spPr>
          <a:xfrm>
            <a:off x="6313170" y="4458035"/>
            <a:ext cx="708660" cy="317500"/>
          </a:xfrm>
          <a:prstGeom prst="rect">
            <a:avLst/>
          </a:prstGeom>
          <a:solidFill>
            <a:srgbClr val="61C250"/>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52</a:t>
            </a:r>
          </a:p>
        </p:txBody>
      </p:sp>
      <p:sp>
        <p:nvSpPr>
          <p:cNvPr id="154" name="New shape" descr="15009GALLUP_OVRL_MN_25"/>
          <p:cNvSpPr/>
          <p:nvPr/>
        </p:nvSpPr>
        <p:spPr>
          <a:xfrm>
            <a:off x="7117080" y="4426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3.81</a:t>
            </a:r>
          </a:p>
        </p:txBody>
      </p:sp>
      <p:sp>
        <p:nvSpPr>
          <p:cNvPr id="155" name="New shape" descr="15009GALLUP_OVRL_MN_50"/>
          <p:cNvSpPr/>
          <p:nvPr/>
        </p:nvSpPr>
        <p:spPr>
          <a:xfrm>
            <a:off x="8016240" y="4426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4.20</a:t>
            </a:r>
          </a:p>
        </p:txBody>
      </p:sp>
      <p:sp>
        <p:nvSpPr>
          <p:cNvPr id="157" name="New shape"/>
          <p:cNvSpPr/>
          <p:nvPr/>
        </p:nvSpPr>
        <p:spPr>
          <a:xfrm>
            <a:off x="228600" y="4807285"/>
            <a:ext cx="8686800" cy="0"/>
          </a:xfrm>
          <a:prstGeom prst="line">
            <a:avLst/>
          </a:prstGeom>
          <a:noFill/>
          <a:ln w="12700">
            <a:solidFill>
              <a:srgbClr val="A9ABA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59" name="New shape" descr="15010"/>
          <p:cNvSpPr/>
          <p:nvPr/>
        </p:nvSpPr>
        <p:spPr>
          <a:xfrm>
            <a:off x="228600" y="4807285"/>
            <a:ext cx="2222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sz="1000" b="1">
                <a:solidFill>
                  <a:srgbClr val="1A1A1A"/>
                </a:solidFill>
                <a:latin typeface="Arial" pitchFamily="34" charset="0"/>
              </a:rPr>
              <a:t>Q10:</a:t>
            </a:r>
            <a:r>
              <a:rPr sz="1000" b="0">
                <a:solidFill>
                  <a:srgbClr val="1A1A1A"/>
                </a:solidFill>
                <a:latin typeface="Arial" pitchFamily="34" charset="0"/>
              </a:rPr>
              <a:t> Best Friend</a:t>
            </a:r>
          </a:p>
        </p:txBody>
      </p:sp>
      <p:sp>
        <p:nvSpPr>
          <p:cNvPr id="160" name="New shape" descr="15010: count"/>
          <p:cNvSpPr/>
          <p:nvPr/>
        </p:nvSpPr>
        <p:spPr>
          <a:xfrm>
            <a:off x="2451100" y="4807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85</a:t>
            </a:r>
          </a:p>
        </p:txBody>
      </p:sp>
      <p:sp>
        <p:nvSpPr>
          <p:cNvPr id="161" name="New shape" descr="15010: currentMean"/>
          <p:cNvSpPr/>
          <p:nvPr/>
        </p:nvSpPr>
        <p:spPr>
          <a:xfrm>
            <a:off x="3350260" y="4807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2" name="New shape" descr="15010: currentMeanInside"/>
          <p:cNvSpPr/>
          <p:nvPr/>
        </p:nvSpPr>
        <p:spPr>
          <a:xfrm>
            <a:off x="3445510" y="4839035"/>
            <a:ext cx="708660" cy="317500"/>
          </a:xfrm>
          <a:prstGeom prst="rect">
            <a:avLst/>
          </a:prstGeom>
          <a:solidFill>
            <a:srgbClr val="FEEA8A"/>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3.00</a:t>
            </a:r>
          </a:p>
        </p:txBody>
      </p:sp>
      <p:sp>
        <p:nvSpPr>
          <p:cNvPr id="163" name="New shape" descr="15010: fd"/>
          <p:cNvSpPr/>
          <p:nvPr/>
        </p:nvSpPr>
        <p:spPr>
          <a:xfrm>
            <a:off x="4249420" y="4807285"/>
            <a:ext cx="1968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aphicFrame>
        <p:nvGraphicFramePr>
          <p:cNvPr id="164" name="ChartObject"/>
          <p:cNvGraphicFramePr/>
          <p:nvPr/>
        </p:nvGraphicFramePr>
        <p:xfrm>
          <a:off x="4249420" y="4743785"/>
          <a:ext cx="1968500" cy="508000"/>
        </p:xfrm>
        <a:graphic>
          <a:graphicData uri="http://schemas.openxmlformats.org/drawingml/2006/chart">
            <c:chart xmlns:c="http://schemas.openxmlformats.org/drawingml/2006/chart" xmlns:r="http://schemas.openxmlformats.org/officeDocument/2006/relationships" r:id="rId12"/>
          </a:graphicData>
        </a:graphic>
      </p:graphicFrame>
      <p:sp>
        <p:nvSpPr>
          <p:cNvPr id="165" name="New shape" descr="15010: topBox"/>
          <p:cNvSpPr/>
          <p:nvPr/>
        </p:nvSpPr>
        <p:spPr>
          <a:xfrm>
            <a:off x="6217920" y="4807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6" name="New shape" descr="15010: topBoxInside"/>
          <p:cNvSpPr/>
          <p:nvPr/>
        </p:nvSpPr>
        <p:spPr>
          <a:xfrm>
            <a:off x="6313170" y="4839035"/>
            <a:ext cx="708660" cy="317500"/>
          </a:xfrm>
          <a:prstGeom prst="rect">
            <a:avLst/>
          </a:prstGeom>
          <a:solidFill>
            <a:srgbClr val="FEEA8A"/>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19</a:t>
            </a:r>
          </a:p>
        </p:txBody>
      </p:sp>
      <p:sp>
        <p:nvSpPr>
          <p:cNvPr id="167" name="New shape" descr="15010GALLUP_OVRL_MN_25"/>
          <p:cNvSpPr/>
          <p:nvPr/>
        </p:nvSpPr>
        <p:spPr>
          <a:xfrm>
            <a:off x="7117080" y="4807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3.22</a:t>
            </a:r>
          </a:p>
        </p:txBody>
      </p:sp>
      <p:sp>
        <p:nvSpPr>
          <p:cNvPr id="168" name="New shape" descr="15010GALLUP_OVRL_MN_50"/>
          <p:cNvSpPr/>
          <p:nvPr/>
        </p:nvSpPr>
        <p:spPr>
          <a:xfrm>
            <a:off x="8016240" y="4807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3.78</a:t>
            </a:r>
          </a:p>
        </p:txBody>
      </p:sp>
      <p:sp>
        <p:nvSpPr>
          <p:cNvPr id="170" name="New shape"/>
          <p:cNvSpPr/>
          <p:nvPr/>
        </p:nvSpPr>
        <p:spPr>
          <a:xfrm>
            <a:off x="228600" y="5188285"/>
            <a:ext cx="8686800" cy="0"/>
          </a:xfrm>
          <a:prstGeom prst="line">
            <a:avLst/>
          </a:prstGeom>
          <a:noFill/>
          <a:ln w="12700">
            <a:solidFill>
              <a:srgbClr val="A9ABA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172" name="New shape" descr="15011"/>
          <p:cNvSpPr/>
          <p:nvPr/>
        </p:nvSpPr>
        <p:spPr>
          <a:xfrm>
            <a:off x="228600" y="5188285"/>
            <a:ext cx="2222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sz="1000" b="1">
                <a:solidFill>
                  <a:srgbClr val="1A1A1A"/>
                </a:solidFill>
                <a:latin typeface="Arial" pitchFamily="34" charset="0"/>
              </a:rPr>
              <a:t>Q11:</a:t>
            </a:r>
            <a:r>
              <a:rPr sz="1000" b="0">
                <a:solidFill>
                  <a:srgbClr val="1A1A1A"/>
                </a:solidFill>
                <a:latin typeface="Arial" pitchFamily="34" charset="0"/>
              </a:rPr>
              <a:t> Progress</a:t>
            </a:r>
          </a:p>
        </p:txBody>
      </p:sp>
      <p:sp>
        <p:nvSpPr>
          <p:cNvPr id="173" name="New shape" descr="15011: count"/>
          <p:cNvSpPr/>
          <p:nvPr/>
        </p:nvSpPr>
        <p:spPr>
          <a:xfrm>
            <a:off x="2451100" y="5188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87</a:t>
            </a:r>
          </a:p>
        </p:txBody>
      </p:sp>
      <p:sp>
        <p:nvSpPr>
          <p:cNvPr id="174" name="New shape" descr="15011: currentMean"/>
          <p:cNvSpPr/>
          <p:nvPr/>
        </p:nvSpPr>
        <p:spPr>
          <a:xfrm>
            <a:off x="3350260" y="5188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5" name="New shape" descr="15011: currentMeanInside"/>
          <p:cNvSpPr/>
          <p:nvPr/>
        </p:nvSpPr>
        <p:spPr>
          <a:xfrm>
            <a:off x="3445510" y="5220035"/>
            <a:ext cx="708660" cy="317500"/>
          </a:xfrm>
          <a:prstGeom prst="rect">
            <a:avLst/>
          </a:prstGeom>
          <a:solidFill>
            <a:srgbClr val="C3DC73"/>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3.71</a:t>
            </a:r>
          </a:p>
        </p:txBody>
      </p:sp>
      <p:sp>
        <p:nvSpPr>
          <p:cNvPr id="176" name="New shape" descr="15011: fd"/>
          <p:cNvSpPr/>
          <p:nvPr/>
        </p:nvSpPr>
        <p:spPr>
          <a:xfrm>
            <a:off x="4249420" y="5188285"/>
            <a:ext cx="1968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aphicFrame>
        <p:nvGraphicFramePr>
          <p:cNvPr id="177" name="ChartObject"/>
          <p:cNvGraphicFramePr/>
          <p:nvPr/>
        </p:nvGraphicFramePr>
        <p:xfrm>
          <a:off x="4249420" y="5124785"/>
          <a:ext cx="1968500" cy="508000"/>
        </p:xfrm>
        <a:graphic>
          <a:graphicData uri="http://schemas.openxmlformats.org/drawingml/2006/chart">
            <c:chart xmlns:c="http://schemas.openxmlformats.org/drawingml/2006/chart" xmlns:r="http://schemas.openxmlformats.org/officeDocument/2006/relationships" r:id="rId13"/>
          </a:graphicData>
        </a:graphic>
      </p:graphicFrame>
      <p:sp>
        <p:nvSpPr>
          <p:cNvPr id="178" name="New shape" descr="15011: topBox"/>
          <p:cNvSpPr/>
          <p:nvPr/>
        </p:nvSpPr>
        <p:spPr>
          <a:xfrm>
            <a:off x="6217920" y="5188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79" name="New shape" descr="15011: topBoxInside"/>
          <p:cNvSpPr/>
          <p:nvPr/>
        </p:nvSpPr>
        <p:spPr>
          <a:xfrm>
            <a:off x="6313170" y="5220035"/>
            <a:ext cx="708660" cy="317500"/>
          </a:xfrm>
          <a:prstGeom prst="rect">
            <a:avLst/>
          </a:prstGeom>
          <a:solidFill>
            <a:srgbClr val="C3DC73"/>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33</a:t>
            </a:r>
          </a:p>
        </p:txBody>
      </p:sp>
      <p:sp>
        <p:nvSpPr>
          <p:cNvPr id="180" name="New shape" descr="15011GALLUP_OVRL_MN_25"/>
          <p:cNvSpPr/>
          <p:nvPr/>
        </p:nvSpPr>
        <p:spPr>
          <a:xfrm>
            <a:off x="7117080" y="5188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3.52</a:t>
            </a:r>
          </a:p>
        </p:txBody>
      </p:sp>
      <p:sp>
        <p:nvSpPr>
          <p:cNvPr id="181" name="New shape" descr="15011GALLUP_OVRL_MN_50"/>
          <p:cNvSpPr/>
          <p:nvPr/>
        </p:nvSpPr>
        <p:spPr>
          <a:xfrm>
            <a:off x="8016240" y="5188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4.09</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descr="footer"/>
          <p:cNvSpPr/>
          <p:nvPr/>
        </p:nvSpPr>
        <p:spPr>
          <a:xfrm>
            <a:off x="0" y="6413500"/>
            <a:ext cx="9144000" cy="444500"/>
          </a:xfrm>
          <a:prstGeom prst="rect">
            <a:avLst/>
          </a:prstGeom>
          <a:solidFill>
            <a:srgbClr val="1A1A1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New shape" descr="pageNum"/>
          <p:cNvSpPr/>
          <p:nvPr/>
        </p:nvSpPr>
        <p:spPr>
          <a:xfrm>
            <a:off x="0" y="6413500"/>
            <a:ext cx="548640" cy="444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800">
                <a:solidFill>
                  <a:srgbClr val="61C250"/>
                </a:solidFill>
                <a:latin typeface="Arial" pitchFamily="34" charset="0"/>
              </a:rPr>
              <a:t>4</a:t>
            </a:r>
          </a:p>
        </p:txBody>
      </p:sp>
      <p:sp>
        <p:nvSpPr>
          <p:cNvPr id="4" name="New shape"/>
          <p:cNvSpPr/>
          <p:nvPr/>
        </p:nvSpPr>
        <p:spPr>
          <a:xfrm flipH="1">
            <a:off x="548640" y="6540500"/>
            <a:ext cx="0" cy="317500"/>
          </a:xfrm>
          <a:prstGeom prst="line">
            <a:avLst/>
          </a:prstGeom>
          <a:noFill/>
          <a:ln w="12700">
            <a:solidFill>
              <a:srgbClr val="61C2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 name="New shape"/>
          <p:cNvSpPr/>
          <p:nvPr/>
        </p:nvSpPr>
        <p:spPr>
          <a:xfrm>
            <a:off x="548640" y="6540500"/>
            <a:ext cx="5486400" cy="317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80000" lnSpcReduction="10000"/>
          </a:bodyPr>
          <a:lstStyle/>
          <a:p>
            <a:pPr algn="l"/>
            <a:r>
              <a:rPr sz="800">
                <a:solidFill>
                  <a:srgbClr val="FFFFFF"/>
                </a:solidFill>
                <a:latin typeface="Arial" pitchFamily="34" charset="0"/>
              </a:rPr>
              <a:t>Copyright © Gallup, Inc. All rights reserved. Copyright © 1993-1998 Gallup, Inc. All rights reserved.  The Gallup Q12 items are Gallup proprietary information and are protected by law. You may not administer a survey with the Q12 items or reproduce them without consent from Gallup.</a:t>
            </a:r>
          </a:p>
        </p:txBody>
      </p:sp>
      <p:sp>
        <p:nvSpPr>
          <p:cNvPr id="6" name="New shape"/>
          <p:cNvSpPr/>
          <p:nvPr/>
        </p:nvSpPr>
        <p:spPr>
          <a:xfrm>
            <a:off x="7937500" y="6540500"/>
            <a:ext cx="1206500" cy="317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0000" lnSpcReduction="20000"/>
          </a:bodyPr>
          <a:lstStyle/>
          <a:p>
            <a:pPr algn="l"/>
            <a:r>
              <a:rPr sz="2000">
                <a:solidFill>
                  <a:srgbClr val="FFFFFF"/>
                </a:solidFill>
                <a:latin typeface="Georgia"/>
              </a:rPr>
              <a:t>GALLUP</a:t>
            </a:r>
          </a:p>
        </p:txBody>
      </p:sp>
      <p:sp>
        <p:nvSpPr>
          <p:cNvPr id="7" name="New shape" descr="titleText"/>
          <p:cNvSpPr/>
          <p:nvPr/>
        </p:nvSpPr>
        <p:spPr>
          <a:xfrm>
            <a:off x="228600" y="279400"/>
            <a:ext cx="8759051" cy="3356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1600">
                <a:solidFill>
                  <a:srgbClr val="1A1A1A"/>
                </a:solidFill>
                <a:latin typeface="Arial" pitchFamily="34" charset="0"/>
              </a:rPr>
              <a:t>Gallup Q¹² Items</a:t>
            </a:r>
          </a:p>
        </p:txBody>
      </p:sp>
      <p:sp>
        <p:nvSpPr>
          <p:cNvPr id="8" name="New shape" descr="percentileFooter"/>
          <p:cNvSpPr/>
          <p:nvPr/>
        </p:nvSpPr>
        <p:spPr>
          <a:xfrm>
            <a:off x="0" y="6223000"/>
            <a:ext cx="26670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67500" lnSpcReduction="20000"/>
          </a:bodyPr>
          <a:lstStyle/>
          <a:p>
            <a:pPr algn="l"/>
            <a:r>
              <a:rPr sz="800">
                <a:solidFill>
                  <a:srgbClr val="000000"/>
                </a:solidFill>
                <a:latin typeface="Arial" pitchFamily="34" charset="0"/>
              </a:rPr>
              <a:t>Percentile Rank in Industry  - Education - Postsecondary/Higher Education Database</a:t>
            </a:r>
          </a:p>
        </p:txBody>
      </p:sp>
      <p:sp>
        <p:nvSpPr>
          <p:cNvPr id="9" name="New shape"/>
          <p:cNvSpPr/>
          <p:nvPr/>
        </p:nvSpPr>
        <p:spPr>
          <a:xfrm>
            <a:off x="2667000" y="6286500"/>
            <a:ext cx="63500" cy="63500"/>
          </a:xfrm>
          <a:prstGeom prst="rect">
            <a:avLst/>
          </a:prstGeom>
          <a:solidFill>
            <a:srgbClr val="E856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New shape"/>
          <p:cNvSpPr/>
          <p:nvPr/>
        </p:nvSpPr>
        <p:spPr>
          <a:xfrm>
            <a:off x="2730500" y="6223000"/>
            <a:ext cx="12319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2500" lnSpcReduction="10000"/>
          </a:bodyPr>
          <a:lstStyle/>
          <a:p>
            <a:pPr algn="l"/>
            <a:r>
              <a:rPr sz="800">
                <a:solidFill>
                  <a:srgbClr val="000000"/>
                </a:solidFill>
                <a:latin typeface="Arial" pitchFamily="34" charset="0"/>
              </a:rPr>
              <a:t>&lt; 25th Percentile</a:t>
            </a:r>
          </a:p>
        </p:txBody>
      </p:sp>
      <p:sp>
        <p:nvSpPr>
          <p:cNvPr id="11" name="New shape"/>
          <p:cNvSpPr/>
          <p:nvPr/>
        </p:nvSpPr>
        <p:spPr>
          <a:xfrm>
            <a:off x="3962400" y="6286500"/>
            <a:ext cx="63500" cy="63500"/>
          </a:xfrm>
          <a:prstGeom prst="rect">
            <a:avLst/>
          </a:prstGeom>
          <a:solidFill>
            <a:srgbClr val="FEEA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New shape"/>
          <p:cNvSpPr/>
          <p:nvPr/>
        </p:nvSpPr>
        <p:spPr>
          <a:xfrm>
            <a:off x="4025900" y="6223000"/>
            <a:ext cx="12319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2500" lnSpcReduction="10000"/>
          </a:bodyPr>
          <a:lstStyle/>
          <a:p>
            <a:pPr algn="l"/>
            <a:r>
              <a:rPr sz="800">
                <a:solidFill>
                  <a:srgbClr val="000000"/>
                </a:solidFill>
                <a:latin typeface="Arial" pitchFamily="34" charset="0"/>
              </a:rPr>
              <a:t>25-49th Percentile</a:t>
            </a:r>
          </a:p>
        </p:txBody>
      </p:sp>
      <p:sp>
        <p:nvSpPr>
          <p:cNvPr id="13" name="New shape"/>
          <p:cNvSpPr/>
          <p:nvPr/>
        </p:nvSpPr>
        <p:spPr>
          <a:xfrm>
            <a:off x="5257800" y="6286500"/>
            <a:ext cx="63500" cy="63500"/>
          </a:xfrm>
          <a:prstGeom prst="rect">
            <a:avLst/>
          </a:prstGeom>
          <a:solidFill>
            <a:srgbClr val="C3DC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New shape"/>
          <p:cNvSpPr/>
          <p:nvPr/>
        </p:nvSpPr>
        <p:spPr>
          <a:xfrm>
            <a:off x="5321300" y="6223000"/>
            <a:ext cx="12319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2500" lnSpcReduction="10000"/>
          </a:bodyPr>
          <a:lstStyle/>
          <a:p>
            <a:pPr algn="l"/>
            <a:r>
              <a:rPr sz="800">
                <a:solidFill>
                  <a:srgbClr val="000000"/>
                </a:solidFill>
                <a:latin typeface="Arial" pitchFamily="34" charset="0"/>
              </a:rPr>
              <a:t>50-74th Percentile</a:t>
            </a:r>
          </a:p>
        </p:txBody>
      </p:sp>
      <p:sp>
        <p:nvSpPr>
          <p:cNvPr id="15" name="New shape"/>
          <p:cNvSpPr/>
          <p:nvPr/>
        </p:nvSpPr>
        <p:spPr>
          <a:xfrm>
            <a:off x="6553200" y="6286500"/>
            <a:ext cx="63500" cy="63500"/>
          </a:xfrm>
          <a:prstGeom prst="rect">
            <a:avLst/>
          </a:prstGeom>
          <a:solidFill>
            <a:srgbClr val="61C2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New shape"/>
          <p:cNvSpPr/>
          <p:nvPr/>
        </p:nvSpPr>
        <p:spPr>
          <a:xfrm>
            <a:off x="6616700" y="6223000"/>
            <a:ext cx="12319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2500" lnSpcReduction="10000"/>
          </a:bodyPr>
          <a:lstStyle/>
          <a:p>
            <a:pPr algn="l"/>
            <a:r>
              <a:rPr sz="800">
                <a:solidFill>
                  <a:srgbClr val="000000"/>
                </a:solidFill>
                <a:latin typeface="Arial" pitchFamily="34" charset="0"/>
              </a:rPr>
              <a:t>75-89th Percentile</a:t>
            </a:r>
          </a:p>
        </p:txBody>
      </p:sp>
      <p:sp>
        <p:nvSpPr>
          <p:cNvPr id="17" name="New shape"/>
          <p:cNvSpPr/>
          <p:nvPr/>
        </p:nvSpPr>
        <p:spPr>
          <a:xfrm>
            <a:off x="7848600" y="6286500"/>
            <a:ext cx="63500" cy="63500"/>
          </a:xfrm>
          <a:prstGeom prst="rect">
            <a:avLst/>
          </a:prstGeom>
          <a:solidFill>
            <a:srgbClr val="0079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New shape"/>
          <p:cNvSpPr/>
          <p:nvPr/>
        </p:nvSpPr>
        <p:spPr>
          <a:xfrm>
            <a:off x="7912100" y="6223000"/>
            <a:ext cx="12319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2500" lnSpcReduction="10000"/>
          </a:bodyPr>
          <a:lstStyle/>
          <a:p>
            <a:pPr algn="l"/>
            <a:r>
              <a:rPr sz="800">
                <a:solidFill>
                  <a:srgbClr val="000000"/>
                </a:solidFill>
                <a:latin typeface="Arial" pitchFamily="34" charset="0"/>
              </a:rPr>
              <a:t>&gt;= 90th Percentile</a:t>
            </a:r>
          </a:p>
        </p:txBody>
      </p:sp>
      <p:sp>
        <p:nvSpPr>
          <p:cNvPr id="19" name="New shape" descr="freqDistFooter"/>
          <p:cNvSpPr/>
          <p:nvPr/>
        </p:nvSpPr>
        <p:spPr>
          <a:xfrm>
            <a:off x="0" y="5740400"/>
            <a:ext cx="9153144" cy="4576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800">
                <a:solidFill>
                  <a:srgbClr val="000000"/>
                </a:solidFill>
                <a:latin typeface="Arial" pitchFamily="34" charset="0"/>
              </a:rPr>
              <a:t>*Not shown if n &lt; 4 for Mean, Top Box, Verbatim Responses, and Sentiment, n &lt; 10 for Frequency, or data is unavailable.
* - Scores are not available due to data suppression.</a:t>
            </a:r>
          </a:p>
        </p:txBody>
      </p:sp>
      <p:sp>
        <p:nvSpPr>
          <p:cNvPr id="20" name="New shape" descr="Questions"/>
          <p:cNvSpPr/>
          <p:nvPr/>
        </p:nvSpPr>
        <p:spPr>
          <a:xfrm>
            <a:off x="228600" y="615015"/>
            <a:ext cx="2222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sz="900">
                <a:solidFill>
                  <a:srgbClr val="666666"/>
                </a:solidFill>
                <a:latin typeface="Arial" pitchFamily="34" charset="0"/>
              </a:rPr>
              <a:t>Questions</a:t>
            </a:r>
          </a:p>
        </p:txBody>
      </p:sp>
      <p:sp>
        <p:nvSpPr>
          <p:cNvPr id="21" name="New shape" descr="Total N"/>
          <p:cNvSpPr/>
          <p:nvPr/>
        </p:nvSpPr>
        <p:spPr>
          <a:xfrm>
            <a:off x="2451100" y="61501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900">
                <a:solidFill>
                  <a:srgbClr val="666666"/>
                </a:solidFill>
                <a:latin typeface="Arial" pitchFamily="34" charset="0"/>
              </a:rPr>
              <a:t>Total N</a:t>
            </a:r>
          </a:p>
        </p:txBody>
      </p:sp>
      <p:sp>
        <p:nvSpPr>
          <p:cNvPr id="22" name="New shape" descr="Current Mean"/>
          <p:cNvSpPr/>
          <p:nvPr/>
        </p:nvSpPr>
        <p:spPr>
          <a:xfrm>
            <a:off x="3350260" y="61501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900">
                <a:solidFill>
                  <a:srgbClr val="666666"/>
                </a:solidFill>
                <a:latin typeface="Arial" pitchFamily="34" charset="0"/>
              </a:rPr>
              <a:t>Current Mean</a:t>
            </a:r>
          </a:p>
        </p:txBody>
      </p:sp>
      <p:sp>
        <p:nvSpPr>
          <p:cNvPr id="23" name="New shape" descr="Frequency Distribution&#10;1% 2% 3% 4% 5%"/>
          <p:cNvSpPr/>
          <p:nvPr/>
        </p:nvSpPr>
        <p:spPr>
          <a:xfrm>
            <a:off x="4249420" y="615015"/>
            <a:ext cx="1968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900">
                <a:solidFill>
                  <a:srgbClr val="666666"/>
                </a:solidFill>
                <a:latin typeface="Arial" pitchFamily="34" charset="0"/>
              </a:rPr>
              <a:t>Frequency Distribution
1% 2% 3% 4% 5%</a:t>
            </a:r>
          </a:p>
        </p:txBody>
      </p:sp>
      <p:sp>
        <p:nvSpPr>
          <p:cNvPr id="24" name="New shape" descr="Current Topbox"/>
          <p:cNvSpPr/>
          <p:nvPr/>
        </p:nvSpPr>
        <p:spPr>
          <a:xfrm>
            <a:off x="6217920" y="61501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900">
                <a:solidFill>
                  <a:srgbClr val="666666"/>
                </a:solidFill>
                <a:latin typeface="Arial" pitchFamily="34" charset="0"/>
              </a:rPr>
              <a:t>Current Topbox</a:t>
            </a:r>
          </a:p>
        </p:txBody>
      </p:sp>
      <p:sp>
        <p:nvSpPr>
          <p:cNvPr id="25" name="New shape" descr="Gallup Overall Mean 25"/>
          <p:cNvSpPr/>
          <p:nvPr/>
        </p:nvSpPr>
        <p:spPr>
          <a:xfrm>
            <a:off x="7117080" y="61501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a:bodyPr>
          <a:lstStyle/>
          <a:p>
            <a:pPr algn="ctr"/>
            <a:r>
              <a:rPr sz="900">
                <a:solidFill>
                  <a:srgbClr val="666666"/>
                </a:solidFill>
                <a:latin typeface="Arial" pitchFamily="34" charset="0"/>
              </a:rPr>
              <a:t>Gallup Overall Mean 25</a:t>
            </a:r>
          </a:p>
        </p:txBody>
      </p:sp>
      <p:sp>
        <p:nvSpPr>
          <p:cNvPr id="26" name="New shape" descr="Gallup Overall Mean 50"/>
          <p:cNvSpPr/>
          <p:nvPr/>
        </p:nvSpPr>
        <p:spPr>
          <a:xfrm>
            <a:off x="8016240" y="61501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a:bodyPr>
          <a:lstStyle/>
          <a:p>
            <a:pPr algn="ctr"/>
            <a:r>
              <a:rPr sz="900">
                <a:solidFill>
                  <a:srgbClr val="666666"/>
                </a:solidFill>
                <a:latin typeface="Arial" pitchFamily="34" charset="0"/>
              </a:rPr>
              <a:t>Gallup Overall Mean 50</a:t>
            </a:r>
          </a:p>
        </p:txBody>
      </p:sp>
      <p:sp>
        <p:nvSpPr>
          <p:cNvPr id="27" name="New shape"/>
          <p:cNvSpPr/>
          <p:nvPr/>
        </p:nvSpPr>
        <p:spPr>
          <a:xfrm>
            <a:off x="228600" y="996015"/>
            <a:ext cx="8686800" cy="1270"/>
          </a:xfrm>
          <a:prstGeom prst="line">
            <a:avLst/>
          </a:prstGeom>
          <a:noFill/>
          <a:ln w="12700">
            <a:solidFill>
              <a:srgbClr val="A9ABA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29" name="New shape" descr="15012"/>
          <p:cNvSpPr/>
          <p:nvPr/>
        </p:nvSpPr>
        <p:spPr>
          <a:xfrm>
            <a:off x="228600" y="997285"/>
            <a:ext cx="2222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sz="1000" b="1">
                <a:solidFill>
                  <a:srgbClr val="1A1A1A"/>
                </a:solidFill>
                <a:latin typeface="Arial" pitchFamily="34" charset="0"/>
              </a:rPr>
              <a:t>Q12:</a:t>
            </a:r>
            <a:r>
              <a:rPr sz="1000" b="0">
                <a:solidFill>
                  <a:srgbClr val="1A1A1A"/>
                </a:solidFill>
                <a:latin typeface="Arial" pitchFamily="34" charset="0"/>
              </a:rPr>
              <a:t> Learn and Grow</a:t>
            </a:r>
          </a:p>
        </p:txBody>
      </p:sp>
      <p:sp>
        <p:nvSpPr>
          <p:cNvPr id="30" name="New shape" descr="15012: count"/>
          <p:cNvSpPr/>
          <p:nvPr/>
        </p:nvSpPr>
        <p:spPr>
          <a:xfrm>
            <a:off x="2451100" y="997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90</a:t>
            </a:r>
          </a:p>
        </p:txBody>
      </p:sp>
      <p:sp>
        <p:nvSpPr>
          <p:cNvPr id="31" name="New shape" descr="15012: currentMean"/>
          <p:cNvSpPr/>
          <p:nvPr/>
        </p:nvSpPr>
        <p:spPr>
          <a:xfrm>
            <a:off x="3350260" y="997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2" name="New shape" descr="15012: currentMeanInside"/>
          <p:cNvSpPr/>
          <p:nvPr/>
        </p:nvSpPr>
        <p:spPr>
          <a:xfrm>
            <a:off x="3445510" y="1029035"/>
            <a:ext cx="708660" cy="317500"/>
          </a:xfrm>
          <a:prstGeom prst="rect">
            <a:avLst/>
          </a:prstGeom>
          <a:solidFill>
            <a:srgbClr val="C3DC73"/>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4.11</a:t>
            </a:r>
          </a:p>
        </p:txBody>
      </p:sp>
      <p:sp>
        <p:nvSpPr>
          <p:cNvPr id="33" name="New shape" descr="15012: fd"/>
          <p:cNvSpPr/>
          <p:nvPr/>
        </p:nvSpPr>
        <p:spPr>
          <a:xfrm>
            <a:off x="4249420" y="997285"/>
            <a:ext cx="1968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aphicFrame>
        <p:nvGraphicFramePr>
          <p:cNvPr id="34" name="ChartObject"/>
          <p:cNvGraphicFramePr/>
          <p:nvPr/>
        </p:nvGraphicFramePr>
        <p:xfrm>
          <a:off x="4249420" y="933785"/>
          <a:ext cx="1968500" cy="508000"/>
        </p:xfrm>
        <a:graphic>
          <a:graphicData uri="http://schemas.openxmlformats.org/drawingml/2006/chart">
            <c:chart xmlns:c="http://schemas.openxmlformats.org/drawingml/2006/chart" xmlns:r="http://schemas.openxmlformats.org/officeDocument/2006/relationships" r:id="rId2"/>
          </a:graphicData>
        </a:graphic>
      </p:graphicFrame>
      <p:sp>
        <p:nvSpPr>
          <p:cNvPr id="35" name="New shape" descr="15012: topBox"/>
          <p:cNvSpPr/>
          <p:nvPr/>
        </p:nvSpPr>
        <p:spPr>
          <a:xfrm>
            <a:off x="6217920" y="997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6" name="New shape" descr="15012: topBoxInside"/>
          <p:cNvSpPr/>
          <p:nvPr/>
        </p:nvSpPr>
        <p:spPr>
          <a:xfrm>
            <a:off x="6313170" y="1029035"/>
            <a:ext cx="708660" cy="317500"/>
          </a:xfrm>
          <a:prstGeom prst="rect">
            <a:avLst/>
          </a:prstGeom>
          <a:solidFill>
            <a:srgbClr val="FEEA8A"/>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36</a:t>
            </a:r>
          </a:p>
        </p:txBody>
      </p:sp>
      <p:sp>
        <p:nvSpPr>
          <p:cNvPr id="37" name="New shape" descr="15012GALLUP_OVRL_MN_25"/>
          <p:cNvSpPr/>
          <p:nvPr/>
        </p:nvSpPr>
        <p:spPr>
          <a:xfrm>
            <a:off x="7117080" y="997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3.73</a:t>
            </a:r>
          </a:p>
        </p:txBody>
      </p:sp>
      <p:sp>
        <p:nvSpPr>
          <p:cNvPr id="38" name="New shape" descr="15012GALLUP_OVRL_MN_50"/>
          <p:cNvSpPr/>
          <p:nvPr/>
        </p:nvSpPr>
        <p:spPr>
          <a:xfrm>
            <a:off x="8016240" y="99728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4.18</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descr="footer"/>
          <p:cNvSpPr/>
          <p:nvPr/>
        </p:nvSpPr>
        <p:spPr>
          <a:xfrm>
            <a:off x="0" y="6413500"/>
            <a:ext cx="9144000" cy="444500"/>
          </a:xfrm>
          <a:prstGeom prst="rect">
            <a:avLst/>
          </a:prstGeom>
          <a:solidFill>
            <a:srgbClr val="1A1A1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New shape" descr="pageNum"/>
          <p:cNvSpPr/>
          <p:nvPr/>
        </p:nvSpPr>
        <p:spPr>
          <a:xfrm>
            <a:off x="0" y="6413500"/>
            <a:ext cx="548640" cy="444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800">
                <a:solidFill>
                  <a:srgbClr val="61C250"/>
                </a:solidFill>
                <a:latin typeface="Arial" pitchFamily="34" charset="0"/>
              </a:rPr>
              <a:t>5</a:t>
            </a:r>
          </a:p>
        </p:txBody>
      </p:sp>
      <p:sp>
        <p:nvSpPr>
          <p:cNvPr id="4" name="New shape"/>
          <p:cNvSpPr/>
          <p:nvPr/>
        </p:nvSpPr>
        <p:spPr>
          <a:xfrm flipH="1">
            <a:off x="548640" y="6540500"/>
            <a:ext cx="0" cy="317500"/>
          </a:xfrm>
          <a:prstGeom prst="line">
            <a:avLst/>
          </a:prstGeom>
          <a:noFill/>
          <a:ln w="12700">
            <a:solidFill>
              <a:srgbClr val="61C2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 name="New shape"/>
          <p:cNvSpPr/>
          <p:nvPr/>
        </p:nvSpPr>
        <p:spPr>
          <a:xfrm>
            <a:off x="548640" y="6540500"/>
            <a:ext cx="5486400" cy="317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80000" lnSpcReduction="10000"/>
          </a:bodyPr>
          <a:lstStyle/>
          <a:p>
            <a:pPr algn="l"/>
            <a:r>
              <a:rPr sz="800">
                <a:solidFill>
                  <a:srgbClr val="FFFFFF"/>
                </a:solidFill>
                <a:latin typeface="Arial" pitchFamily="34" charset="0"/>
              </a:rPr>
              <a:t>Copyright © Gallup, Inc. All rights reserved. Copyright © 1993-1998 Gallup, Inc. All rights reserved.  The Gallup Q12 items are Gallup proprietary information and are protected by law. You may not administer a survey with the Q12 items or reproduce them without consent from Gallup.</a:t>
            </a:r>
          </a:p>
        </p:txBody>
      </p:sp>
      <p:sp>
        <p:nvSpPr>
          <p:cNvPr id="6" name="New shape"/>
          <p:cNvSpPr/>
          <p:nvPr/>
        </p:nvSpPr>
        <p:spPr>
          <a:xfrm>
            <a:off x="7937500" y="6540500"/>
            <a:ext cx="1206500" cy="317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0000" lnSpcReduction="20000"/>
          </a:bodyPr>
          <a:lstStyle/>
          <a:p>
            <a:pPr algn="l"/>
            <a:r>
              <a:rPr sz="2000">
                <a:solidFill>
                  <a:srgbClr val="FFFFFF"/>
                </a:solidFill>
                <a:latin typeface="Georgia"/>
              </a:rPr>
              <a:t>GALLUP</a:t>
            </a:r>
          </a:p>
        </p:txBody>
      </p:sp>
      <p:sp>
        <p:nvSpPr>
          <p:cNvPr id="7" name="New shape" descr="titleText"/>
          <p:cNvSpPr/>
          <p:nvPr/>
        </p:nvSpPr>
        <p:spPr>
          <a:xfrm>
            <a:off x="457200" y="279400"/>
            <a:ext cx="8530222" cy="5034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2700">
                <a:solidFill>
                  <a:srgbClr val="1A1A1A"/>
                </a:solidFill>
                <a:latin typeface="Georgia"/>
              </a:rPr>
              <a:t>Basic Needs - What do I get?</a:t>
            </a:r>
          </a:p>
        </p:txBody>
      </p:sp>
      <p:sp>
        <p:nvSpPr>
          <p:cNvPr id="8" name="New shape" descr="percentileFooter"/>
          <p:cNvSpPr/>
          <p:nvPr/>
        </p:nvSpPr>
        <p:spPr>
          <a:xfrm>
            <a:off x="0" y="6223000"/>
            <a:ext cx="26670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67500" lnSpcReduction="20000"/>
          </a:bodyPr>
          <a:lstStyle/>
          <a:p>
            <a:pPr algn="l"/>
            <a:r>
              <a:rPr sz="800">
                <a:solidFill>
                  <a:srgbClr val="000000"/>
                </a:solidFill>
                <a:latin typeface="Arial" pitchFamily="34" charset="0"/>
              </a:rPr>
              <a:t>Percentile Rank in Industry  - Education - Postsecondary/Higher Education Database</a:t>
            </a:r>
          </a:p>
        </p:txBody>
      </p:sp>
      <p:sp>
        <p:nvSpPr>
          <p:cNvPr id="9" name="New shape"/>
          <p:cNvSpPr/>
          <p:nvPr/>
        </p:nvSpPr>
        <p:spPr>
          <a:xfrm>
            <a:off x="2667000" y="6286500"/>
            <a:ext cx="63500" cy="63500"/>
          </a:xfrm>
          <a:prstGeom prst="rect">
            <a:avLst/>
          </a:prstGeom>
          <a:solidFill>
            <a:srgbClr val="E856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New shape"/>
          <p:cNvSpPr/>
          <p:nvPr/>
        </p:nvSpPr>
        <p:spPr>
          <a:xfrm>
            <a:off x="2730500" y="6223000"/>
            <a:ext cx="12319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2500" lnSpcReduction="10000"/>
          </a:bodyPr>
          <a:lstStyle/>
          <a:p>
            <a:pPr algn="l"/>
            <a:r>
              <a:rPr sz="800">
                <a:solidFill>
                  <a:srgbClr val="000000"/>
                </a:solidFill>
                <a:latin typeface="Arial" pitchFamily="34" charset="0"/>
              </a:rPr>
              <a:t>&lt; 25th Percentile</a:t>
            </a:r>
          </a:p>
        </p:txBody>
      </p:sp>
      <p:sp>
        <p:nvSpPr>
          <p:cNvPr id="11" name="New shape"/>
          <p:cNvSpPr/>
          <p:nvPr/>
        </p:nvSpPr>
        <p:spPr>
          <a:xfrm>
            <a:off x="3962400" y="6286500"/>
            <a:ext cx="63500" cy="63500"/>
          </a:xfrm>
          <a:prstGeom prst="rect">
            <a:avLst/>
          </a:prstGeom>
          <a:solidFill>
            <a:srgbClr val="FEEA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New shape"/>
          <p:cNvSpPr/>
          <p:nvPr/>
        </p:nvSpPr>
        <p:spPr>
          <a:xfrm>
            <a:off x="4025900" y="6223000"/>
            <a:ext cx="12319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2500" lnSpcReduction="10000"/>
          </a:bodyPr>
          <a:lstStyle/>
          <a:p>
            <a:pPr algn="l"/>
            <a:r>
              <a:rPr sz="800">
                <a:solidFill>
                  <a:srgbClr val="000000"/>
                </a:solidFill>
                <a:latin typeface="Arial" pitchFamily="34" charset="0"/>
              </a:rPr>
              <a:t>25-49th Percentile</a:t>
            </a:r>
          </a:p>
        </p:txBody>
      </p:sp>
      <p:sp>
        <p:nvSpPr>
          <p:cNvPr id="13" name="New shape"/>
          <p:cNvSpPr/>
          <p:nvPr/>
        </p:nvSpPr>
        <p:spPr>
          <a:xfrm>
            <a:off x="5257800" y="6286500"/>
            <a:ext cx="63500" cy="63500"/>
          </a:xfrm>
          <a:prstGeom prst="rect">
            <a:avLst/>
          </a:prstGeom>
          <a:solidFill>
            <a:srgbClr val="C3DC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New shape"/>
          <p:cNvSpPr/>
          <p:nvPr/>
        </p:nvSpPr>
        <p:spPr>
          <a:xfrm>
            <a:off x="5321300" y="6223000"/>
            <a:ext cx="12319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2500" lnSpcReduction="10000"/>
          </a:bodyPr>
          <a:lstStyle/>
          <a:p>
            <a:pPr algn="l"/>
            <a:r>
              <a:rPr sz="800">
                <a:solidFill>
                  <a:srgbClr val="000000"/>
                </a:solidFill>
                <a:latin typeface="Arial" pitchFamily="34" charset="0"/>
              </a:rPr>
              <a:t>50-74th Percentile</a:t>
            </a:r>
          </a:p>
        </p:txBody>
      </p:sp>
      <p:sp>
        <p:nvSpPr>
          <p:cNvPr id="15" name="New shape"/>
          <p:cNvSpPr/>
          <p:nvPr/>
        </p:nvSpPr>
        <p:spPr>
          <a:xfrm>
            <a:off x="6553200" y="6286500"/>
            <a:ext cx="63500" cy="63500"/>
          </a:xfrm>
          <a:prstGeom prst="rect">
            <a:avLst/>
          </a:prstGeom>
          <a:solidFill>
            <a:srgbClr val="61C2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New shape"/>
          <p:cNvSpPr/>
          <p:nvPr/>
        </p:nvSpPr>
        <p:spPr>
          <a:xfrm>
            <a:off x="6616700" y="6223000"/>
            <a:ext cx="12319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2500" lnSpcReduction="10000"/>
          </a:bodyPr>
          <a:lstStyle/>
          <a:p>
            <a:pPr algn="l"/>
            <a:r>
              <a:rPr sz="800">
                <a:solidFill>
                  <a:srgbClr val="000000"/>
                </a:solidFill>
                <a:latin typeface="Arial" pitchFamily="34" charset="0"/>
              </a:rPr>
              <a:t>75-89th Percentile</a:t>
            </a:r>
          </a:p>
        </p:txBody>
      </p:sp>
      <p:sp>
        <p:nvSpPr>
          <p:cNvPr id="17" name="New shape"/>
          <p:cNvSpPr/>
          <p:nvPr/>
        </p:nvSpPr>
        <p:spPr>
          <a:xfrm>
            <a:off x="7848600" y="6286500"/>
            <a:ext cx="63500" cy="63500"/>
          </a:xfrm>
          <a:prstGeom prst="rect">
            <a:avLst/>
          </a:prstGeom>
          <a:solidFill>
            <a:srgbClr val="0079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New shape"/>
          <p:cNvSpPr/>
          <p:nvPr/>
        </p:nvSpPr>
        <p:spPr>
          <a:xfrm>
            <a:off x="7912100" y="6223000"/>
            <a:ext cx="12319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2500" lnSpcReduction="10000"/>
          </a:bodyPr>
          <a:lstStyle/>
          <a:p>
            <a:pPr algn="l"/>
            <a:r>
              <a:rPr sz="800">
                <a:solidFill>
                  <a:srgbClr val="000000"/>
                </a:solidFill>
                <a:latin typeface="Arial" pitchFamily="34" charset="0"/>
              </a:rPr>
              <a:t>&gt;= 90th Percentile</a:t>
            </a:r>
          </a:p>
        </p:txBody>
      </p:sp>
      <p:sp>
        <p:nvSpPr>
          <p:cNvPr id="19" name="New shape" descr="longCategoryDesc"/>
          <p:cNvSpPr/>
          <p:nvPr/>
        </p:nvSpPr>
        <p:spPr>
          <a:xfrm>
            <a:off x="457200" y="782823"/>
            <a:ext cx="8538752" cy="7322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1400">
                <a:solidFill>
                  <a:srgbClr val="1A1A1A"/>
                </a:solidFill>
                <a:latin typeface="Arial" pitchFamily="34" charset="0"/>
              </a:rPr>
              <a:t>Employees need to have a clear understanding of what excellence in their role looks like so they can be successful. Groups with high scores on the first element are more productive, cost-effective, creative and adaptive.</a:t>
            </a:r>
          </a:p>
        </p:txBody>
      </p:sp>
      <p:sp>
        <p:nvSpPr>
          <p:cNvPr id="20" name="New shape" descr="ttlRespondents"/>
          <p:cNvSpPr/>
          <p:nvPr/>
        </p:nvSpPr>
        <p:spPr>
          <a:xfrm>
            <a:off x="457200" y="1832575"/>
            <a:ext cx="2849097" cy="2593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1100">
                <a:solidFill>
                  <a:srgbClr val="1A1A1A"/>
                </a:solidFill>
                <a:latin typeface="Arial" pitchFamily="34" charset="0"/>
              </a:rPr>
              <a:t>TOTAL RESPONDENTS</a:t>
            </a:r>
          </a:p>
        </p:txBody>
      </p:sp>
      <p:sp>
        <p:nvSpPr>
          <p:cNvPr id="21" name="New shape" descr="ttlRespondentsVALUE"/>
          <p:cNvSpPr/>
          <p:nvPr/>
        </p:nvSpPr>
        <p:spPr>
          <a:xfrm>
            <a:off x="457200" y="2091914"/>
            <a:ext cx="2851947" cy="5034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2700">
                <a:solidFill>
                  <a:srgbClr val="1A1A1A"/>
                </a:solidFill>
                <a:latin typeface="Arial" pitchFamily="34" charset="0"/>
              </a:rPr>
              <a:t>91</a:t>
            </a:r>
          </a:p>
        </p:txBody>
      </p:sp>
      <p:sp>
        <p:nvSpPr>
          <p:cNvPr id="22" name="New shape" descr="spdDial"/>
          <p:cNvSpPr/>
          <p:nvPr/>
        </p:nvSpPr>
        <p:spPr>
          <a:xfrm>
            <a:off x="3303451" y="1832575"/>
            <a:ext cx="2849097" cy="2593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1100">
                <a:solidFill>
                  <a:srgbClr val="1A1A1A"/>
                </a:solidFill>
                <a:latin typeface="Arial" pitchFamily="34" charset="0"/>
              </a:rPr>
              <a:t>CURRENT MEAN</a:t>
            </a:r>
          </a:p>
        </p:txBody>
      </p:sp>
      <p:graphicFrame>
        <p:nvGraphicFramePr>
          <p:cNvPr id="23" name="ChartObject" descr="spdDialValue"/>
          <p:cNvGraphicFramePr/>
          <p:nvPr/>
        </p:nvGraphicFramePr>
        <p:xfrm>
          <a:off x="2918851" y="1964913"/>
          <a:ext cx="2849097" cy="2054199"/>
        </p:xfrm>
        <a:graphic>
          <a:graphicData uri="http://schemas.openxmlformats.org/drawingml/2006/chart">
            <c:chart xmlns:c="http://schemas.openxmlformats.org/drawingml/2006/chart" xmlns:r="http://schemas.openxmlformats.org/officeDocument/2006/relationships" r:id="rId2"/>
          </a:graphicData>
        </a:graphic>
      </p:graphicFrame>
      <p:sp>
        <p:nvSpPr>
          <p:cNvPr id="24" name="New shape"/>
          <p:cNvSpPr/>
          <p:nvPr/>
        </p:nvSpPr>
        <p:spPr>
          <a:xfrm>
            <a:off x="2918851" y="1964914"/>
            <a:ext cx="2849097" cy="1232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ormAutofit/>
          </a:bodyPr>
          <a:lstStyle/>
          <a:p>
            <a:pPr algn="ctr"/>
            <a:r>
              <a:rPr sz="3600">
                <a:solidFill>
                  <a:srgbClr val="000000"/>
                </a:solidFill>
                <a:latin typeface="Arial" pitchFamily="34" charset="0"/>
              </a:rPr>
              <a:t>4.29</a:t>
            </a:r>
          </a:p>
        </p:txBody>
      </p:sp>
      <p:sp>
        <p:nvSpPr>
          <p:cNvPr id="25" name="New shape"/>
          <p:cNvSpPr/>
          <p:nvPr/>
        </p:nvSpPr>
        <p:spPr>
          <a:xfrm>
            <a:off x="3535035" y="3451433"/>
            <a:ext cx="854729" cy="456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6" name="New shape" descr="freqDistFooter"/>
          <p:cNvSpPr/>
          <p:nvPr/>
        </p:nvSpPr>
        <p:spPr>
          <a:xfrm>
            <a:off x="0" y="5740400"/>
            <a:ext cx="9153144" cy="4576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800">
                <a:solidFill>
                  <a:srgbClr val="000000"/>
                </a:solidFill>
                <a:latin typeface="Arial" pitchFamily="34" charset="0"/>
              </a:rPr>
              <a:t>*Not shown if n &lt; 4 for Mean, Top Box, Verbatim Responses, and Sentiment, n &lt; 10 for Frequency, or data is unavailable.
* - Scores are not available due to data suppression.</a:t>
            </a:r>
          </a:p>
        </p:txBody>
      </p:sp>
      <p:sp>
        <p:nvSpPr>
          <p:cNvPr id="27" name="New shape" descr="Questions"/>
          <p:cNvSpPr/>
          <p:nvPr/>
        </p:nvSpPr>
        <p:spPr>
          <a:xfrm>
            <a:off x="228600" y="3638113"/>
            <a:ext cx="2222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sz="900">
                <a:solidFill>
                  <a:srgbClr val="666666"/>
                </a:solidFill>
                <a:latin typeface="Arial" pitchFamily="34" charset="0"/>
              </a:rPr>
              <a:t>Questions</a:t>
            </a:r>
          </a:p>
        </p:txBody>
      </p:sp>
      <p:sp>
        <p:nvSpPr>
          <p:cNvPr id="28" name="New shape" descr="Total N"/>
          <p:cNvSpPr/>
          <p:nvPr/>
        </p:nvSpPr>
        <p:spPr>
          <a:xfrm>
            <a:off x="2451100" y="3638113"/>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900">
                <a:solidFill>
                  <a:srgbClr val="666666"/>
                </a:solidFill>
                <a:latin typeface="Arial" pitchFamily="34" charset="0"/>
              </a:rPr>
              <a:t>Total N</a:t>
            </a:r>
          </a:p>
        </p:txBody>
      </p:sp>
      <p:sp>
        <p:nvSpPr>
          <p:cNvPr id="29" name="New shape" descr="Current Mean"/>
          <p:cNvSpPr/>
          <p:nvPr/>
        </p:nvSpPr>
        <p:spPr>
          <a:xfrm>
            <a:off x="3350260" y="3638113"/>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900">
                <a:solidFill>
                  <a:srgbClr val="666666"/>
                </a:solidFill>
                <a:latin typeface="Arial" pitchFamily="34" charset="0"/>
              </a:rPr>
              <a:t>Current Mean</a:t>
            </a:r>
          </a:p>
        </p:txBody>
      </p:sp>
      <p:sp>
        <p:nvSpPr>
          <p:cNvPr id="30" name="New shape" descr="Frequency Distribution&#10;1% 2% 3% 4% 5%"/>
          <p:cNvSpPr/>
          <p:nvPr/>
        </p:nvSpPr>
        <p:spPr>
          <a:xfrm>
            <a:off x="4249420" y="3638113"/>
            <a:ext cx="1968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900">
                <a:solidFill>
                  <a:srgbClr val="666666"/>
                </a:solidFill>
                <a:latin typeface="Arial" pitchFamily="34" charset="0"/>
              </a:rPr>
              <a:t>Frequency Distribution
1% 2% 3% 4% 5%</a:t>
            </a:r>
          </a:p>
        </p:txBody>
      </p:sp>
      <p:sp>
        <p:nvSpPr>
          <p:cNvPr id="31" name="New shape" descr="Current Topbox"/>
          <p:cNvSpPr/>
          <p:nvPr/>
        </p:nvSpPr>
        <p:spPr>
          <a:xfrm>
            <a:off x="6217920" y="3638113"/>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900">
                <a:solidFill>
                  <a:srgbClr val="666666"/>
                </a:solidFill>
                <a:latin typeface="Arial" pitchFamily="34" charset="0"/>
              </a:rPr>
              <a:t>Current Topbox</a:t>
            </a:r>
          </a:p>
        </p:txBody>
      </p:sp>
      <p:sp>
        <p:nvSpPr>
          <p:cNvPr id="32" name="New shape" descr="Gallup Overall Mean 25"/>
          <p:cNvSpPr/>
          <p:nvPr/>
        </p:nvSpPr>
        <p:spPr>
          <a:xfrm>
            <a:off x="7117080" y="3638113"/>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a:bodyPr>
          <a:lstStyle/>
          <a:p>
            <a:pPr algn="ctr"/>
            <a:r>
              <a:rPr sz="900">
                <a:solidFill>
                  <a:srgbClr val="666666"/>
                </a:solidFill>
                <a:latin typeface="Arial" pitchFamily="34" charset="0"/>
              </a:rPr>
              <a:t>Gallup Overall Mean 25</a:t>
            </a:r>
          </a:p>
        </p:txBody>
      </p:sp>
      <p:sp>
        <p:nvSpPr>
          <p:cNvPr id="33" name="New shape" descr="Gallup Overall Mean 50"/>
          <p:cNvSpPr/>
          <p:nvPr/>
        </p:nvSpPr>
        <p:spPr>
          <a:xfrm>
            <a:off x="8016240" y="3638113"/>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a:bodyPr>
          <a:lstStyle/>
          <a:p>
            <a:pPr algn="ctr"/>
            <a:r>
              <a:rPr sz="900">
                <a:solidFill>
                  <a:srgbClr val="666666"/>
                </a:solidFill>
                <a:latin typeface="Arial" pitchFamily="34" charset="0"/>
              </a:rPr>
              <a:t>Gallup Overall Mean 50</a:t>
            </a:r>
          </a:p>
        </p:txBody>
      </p:sp>
      <p:sp>
        <p:nvSpPr>
          <p:cNvPr id="34" name="New shape"/>
          <p:cNvSpPr/>
          <p:nvPr/>
        </p:nvSpPr>
        <p:spPr>
          <a:xfrm>
            <a:off x="228600" y="4019113"/>
            <a:ext cx="8686800" cy="1270"/>
          </a:xfrm>
          <a:prstGeom prst="line">
            <a:avLst/>
          </a:prstGeom>
          <a:noFill/>
          <a:ln w="12700">
            <a:solidFill>
              <a:srgbClr val="A9ABA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36" name="New shape" descr="15001"/>
          <p:cNvSpPr/>
          <p:nvPr/>
        </p:nvSpPr>
        <p:spPr>
          <a:xfrm>
            <a:off x="228600" y="4020383"/>
            <a:ext cx="2222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sz="1000" b="1">
                <a:solidFill>
                  <a:srgbClr val="1A1A1A"/>
                </a:solidFill>
                <a:latin typeface="Arial" pitchFamily="34" charset="0"/>
              </a:rPr>
              <a:t>Q01:</a:t>
            </a:r>
            <a:r>
              <a:rPr sz="1000" b="0">
                <a:solidFill>
                  <a:srgbClr val="1A1A1A"/>
                </a:solidFill>
                <a:latin typeface="Arial" pitchFamily="34" charset="0"/>
              </a:rPr>
              <a:t> Know What's Expected</a:t>
            </a:r>
          </a:p>
        </p:txBody>
      </p:sp>
      <p:sp>
        <p:nvSpPr>
          <p:cNvPr id="37" name="New shape" descr="15001: count"/>
          <p:cNvSpPr/>
          <p:nvPr/>
        </p:nvSpPr>
        <p:spPr>
          <a:xfrm>
            <a:off x="2451100" y="4020383"/>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91</a:t>
            </a:r>
          </a:p>
        </p:txBody>
      </p:sp>
      <p:sp>
        <p:nvSpPr>
          <p:cNvPr id="38" name="New shape" descr="15001: currentMean"/>
          <p:cNvSpPr/>
          <p:nvPr/>
        </p:nvSpPr>
        <p:spPr>
          <a:xfrm>
            <a:off x="3350260" y="4020383"/>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9" name="New shape" descr="15001: currentMeanInside"/>
          <p:cNvSpPr/>
          <p:nvPr/>
        </p:nvSpPr>
        <p:spPr>
          <a:xfrm>
            <a:off x="3445510" y="4052133"/>
            <a:ext cx="708660" cy="317500"/>
          </a:xfrm>
          <a:prstGeom prst="rect">
            <a:avLst/>
          </a:prstGeom>
          <a:solidFill>
            <a:srgbClr val="C3DC73"/>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4.34</a:t>
            </a:r>
          </a:p>
        </p:txBody>
      </p:sp>
      <p:sp>
        <p:nvSpPr>
          <p:cNvPr id="40" name="New shape" descr="15001: fd"/>
          <p:cNvSpPr/>
          <p:nvPr/>
        </p:nvSpPr>
        <p:spPr>
          <a:xfrm>
            <a:off x="4249420" y="4020383"/>
            <a:ext cx="1968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aphicFrame>
        <p:nvGraphicFramePr>
          <p:cNvPr id="41" name="ChartObject"/>
          <p:cNvGraphicFramePr/>
          <p:nvPr/>
        </p:nvGraphicFramePr>
        <p:xfrm>
          <a:off x="4249420" y="3956883"/>
          <a:ext cx="1968500" cy="508000"/>
        </p:xfrm>
        <a:graphic>
          <a:graphicData uri="http://schemas.openxmlformats.org/drawingml/2006/chart">
            <c:chart xmlns:c="http://schemas.openxmlformats.org/drawingml/2006/chart" xmlns:r="http://schemas.openxmlformats.org/officeDocument/2006/relationships" r:id="rId3"/>
          </a:graphicData>
        </a:graphic>
      </p:graphicFrame>
      <p:sp>
        <p:nvSpPr>
          <p:cNvPr id="42" name="New shape" descr="15001: topBox"/>
          <p:cNvSpPr/>
          <p:nvPr/>
        </p:nvSpPr>
        <p:spPr>
          <a:xfrm>
            <a:off x="6217920" y="4020383"/>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3" name="New shape" descr="15001: topBoxInside"/>
          <p:cNvSpPr/>
          <p:nvPr/>
        </p:nvSpPr>
        <p:spPr>
          <a:xfrm>
            <a:off x="6313170" y="4052133"/>
            <a:ext cx="708660" cy="317500"/>
          </a:xfrm>
          <a:prstGeom prst="rect">
            <a:avLst/>
          </a:prstGeom>
          <a:solidFill>
            <a:srgbClr val="FEEA8A"/>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46</a:t>
            </a:r>
          </a:p>
        </p:txBody>
      </p:sp>
      <p:sp>
        <p:nvSpPr>
          <p:cNvPr id="44" name="New shape" descr="15001GALLUP_OVRL_MN_25"/>
          <p:cNvSpPr/>
          <p:nvPr/>
        </p:nvSpPr>
        <p:spPr>
          <a:xfrm>
            <a:off x="7117080" y="4020383"/>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4.19</a:t>
            </a:r>
          </a:p>
        </p:txBody>
      </p:sp>
      <p:sp>
        <p:nvSpPr>
          <p:cNvPr id="45" name="New shape" descr="15001GALLUP_OVRL_MN_50"/>
          <p:cNvSpPr/>
          <p:nvPr/>
        </p:nvSpPr>
        <p:spPr>
          <a:xfrm>
            <a:off x="8016240" y="4020383"/>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4.49</a:t>
            </a:r>
          </a:p>
        </p:txBody>
      </p:sp>
      <p:sp>
        <p:nvSpPr>
          <p:cNvPr id="47" name="New shape"/>
          <p:cNvSpPr/>
          <p:nvPr/>
        </p:nvSpPr>
        <p:spPr>
          <a:xfrm>
            <a:off x="228600" y="4401383"/>
            <a:ext cx="8686800" cy="0"/>
          </a:xfrm>
          <a:prstGeom prst="line">
            <a:avLst/>
          </a:prstGeom>
          <a:noFill/>
          <a:ln w="12700">
            <a:solidFill>
              <a:srgbClr val="A9ABA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49" name="New shape" descr="15002"/>
          <p:cNvSpPr/>
          <p:nvPr/>
        </p:nvSpPr>
        <p:spPr>
          <a:xfrm>
            <a:off x="228600" y="4401383"/>
            <a:ext cx="2222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sz="1000" b="1">
                <a:solidFill>
                  <a:srgbClr val="1A1A1A"/>
                </a:solidFill>
                <a:latin typeface="Arial" pitchFamily="34" charset="0"/>
              </a:rPr>
              <a:t>Q02:</a:t>
            </a:r>
            <a:r>
              <a:rPr sz="1000" b="0">
                <a:solidFill>
                  <a:srgbClr val="1A1A1A"/>
                </a:solidFill>
                <a:latin typeface="Arial" pitchFamily="34" charset="0"/>
              </a:rPr>
              <a:t> Materials and Equipment</a:t>
            </a:r>
          </a:p>
        </p:txBody>
      </p:sp>
      <p:sp>
        <p:nvSpPr>
          <p:cNvPr id="50" name="New shape" descr="15002: count"/>
          <p:cNvSpPr/>
          <p:nvPr/>
        </p:nvSpPr>
        <p:spPr>
          <a:xfrm>
            <a:off x="2451100" y="4401383"/>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91</a:t>
            </a:r>
          </a:p>
        </p:txBody>
      </p:sp>
      <p:sp>
        <p:nvSpPr>
          <p:cNvPr id="51" name="New shape" descr="15002: currentMean"/>
          <p:cNvSpPr/>
          <p:nvPr/>
        </p:nvSpPr>
        <p:spPr>
          <a:xfrm>
            <a:off x="3350260" y="4401383"/>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52" name="New shape" descr="15002: currentMeanInside"/>
          <p:cNvSpPr/>
          <p:nvPr/>
        </p:nvSpPr>
        <p:spPr>
          <a:xfrm>
            <a:off x="3445510" y="4433133"/>
            <a:ext cx="708660" cy="317500"/>
          </a:xfrm>
          <a:prstGeom prst="rect">
            <a:avLst/>
          </a:prstGeom>
          <a:solidFill>
            <a:srgbClr val="C3DC73"/>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4.24</a:t>
            </a:r>
          </a:p>
        </p:txBody>
      </p:sp>
      <p:sp>
        <p:nvSpPr>
          <p:cNvPr id="53" name="New shape" descr="15002: fd"/>
          <p:cNvSpPr/>
          <p:nvPr/>
        </p:nvSpPr>
        <p:spPr>
          <a:xfrm>
            <a:off x="4249420" y="4401383"/>
            <a:ext cx="1968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aphicFrame>
        <p:nvGraphicFramePr>
          <p:cNvPr id="54" name="ChartObject"/>
          <p:cNvGraphicFramePr/>
          <p:nvPr/>
        </p:nvGraphicFramePr>
        <p:xfrm>
          <a:off x="4249420" y="4337883"/>
          <a:ext cx="1968500" cy="508000"/>
        </p:xfrm>
        <a:graphic>
          <a:graphicData uri="http://schemas.openxmlformats.org/drawingml/2006/chart">
            <c:chart xmlns:c="http://schemas.openxmlformats.org/drawingml/2006/chart" xmlns:r="http://schemas.openxmlformats.org/officeDocument/2006/relationships" r:id="rId4"/>
          </a:graphicData>
        </a:graphic>
      </p:graphicFrame>
      <p:sp>
        <p:nvSpPr>
          <p:cNvPr id="55" name="New shape" descr="15002: topBox"/>
          <p:cNvSpPr/>
          <p:nvPr/>
        </p:nvSpPr>
        <p:spPr>
          <a:xfrm>
            <a:off x="6217920" y="4401383"/>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56" name="New shape" descr="15002: topBoxInside"/>
          <p:cNvSpPr/>
          <p:nvPr/>
        </p:nvSpPr>
        <p:spPr>
          <a:xfrm>
            <a:off x="6313170" y="4433133"/>
            <a:ext cx="708660" cy="317500"/>
          </a:xfrm>
          <a:prstGeom prst="rect">
            <a:avLst/>
          </a:prstGeom>
          <a:solidFill>
            <a:srgbClr val="C3DC73"/>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42</a:t>
            </a:r>
          </a:p>
        </p:txBody>
      </p:sp>
      <p:sp>
        <p:nvSpPr>
          <p:cNvPr id="57" name="New shape" descr="15002GALLUP_OVRL_MN_25"/>
          <p:cNvSpPr/>
          <p:nvPr/>
        </p:nvSpPr>
        <p:spPr>
          <a:xfrm>
            <a:off x="7117080" y="4401383"/>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3.76</a:t>
            </a:r>
          </a:p>
        </p:txBody>
      </p:sp>
      <p:sp>
        <p:nvSpPr>
          <p:cNvPr id="58" name="New shape" descr="15002GALLUP_OVRL_MN_50"/>
          <p:cNvSpPr/>
          <p:nvPr/>
        </p:nvSpPr>
        <p:spPr>
          <a:xfrm>
            <a:off x="8016240" y="4401383"/>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4.18</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descr="footer"/>
          <p:cNvSpPr/>
          <p:nvPr/>
        </p:nvSpPr>
        <p:spPr>
          <a:xfrm>
            <a:off x="0" y="6413500"/>
            <a:ext cx="9144000" cy="444500"/>
          </a:xfrm>
          <a:prstGeom prst="rect">
            <a:avLst/>
          </a:prstGeom>
          <a:solidFill>
            <a:srgbClr val="1A1A1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New shape" descr="pageNum"/>
          <p:cNvSpPr/>
          <p:nvPr/>
        </p:nvSpPr>
        <p:spPr>
          <a:xfrm>
            <a:off x="0" y="6413500"/>
            <a:ext cx="548640" cy="444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800">
                <a:solidFill>
                  <a:srgbClr val="61C250"/>
                </a:solidFill>
                <a:latin typeface="Arial" pitchFamily="34" charset="0"/>
              </a:rPr>
              <a:t>6</a:t>
            </a:r>
          </a:p>
        </p:txBody>
      </p:sp>
      <p:sp>
        <p:nvSpPr>
          <p:cNvPr id="4" name="New shape"/>
          <p:cNvSpPr/>
          <p:nvPr/>
        </p:nvSpPr>
        <p:spPr>
          <a:xfrm flipH="1">
            <a:off x="548640" y="6540500"/>
            <a:ext cx="0" cy="317500"/>
          </a:xfrm>
          <a:prstGeom prst="line">
            <a:avLst/>
          </a:prstGeom>
          <a:noFill/>
          <a:ln w="12700">
            <a:solidFill>
              <a:srgbClr val="61C2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 name="New shape"/>
          <p:cNvSpPr/>
          <p:nvPr/>
        </p:nvSpPr>
        <p:spPr>
          <a:xfrm>
            <a:off x="548640" y="6540500"/>
            <a:ext cx="5486400" cy="317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80000" lnSpcReduction="10000"/>
          </a:bodyPr>
          <a:lstStyle/>
          <a:p>
            <a:pPr algn="l"/>
            <a:r>
              <a:rPr sz="800">
                <a:solidFill>
                  <a:srgbClr val="FFFFFF"/>
                </a:solidFill>
                <a:latin typeface="Arial" pitchFamily="34" charset="0"/>
              </a:rPr>
              <a:t>Copyright © Gallup, Inc. All rights reserved. Copyright © 1993-1998 Gallup, Inc. All rights reserved.  The Gallup Q12 items are Gallup proprietary information and are protected by law. You may not administer a survey with the Q12 items or reproduce them without consent from Gallup.</a:t>
            </a:r>
          </a:p>
        </p:txBody>
      </p:sp>
      <p:sp>
        <p:nvSpPr>
          <p:cNvPr id="6" name="New shape"/>
          <p:cNvSpPr/>
          <p:nvPr/>
        </p:nvSpPr>
        <p:spPr>
          <a:xfrm>
            <a:off x="7937500" y="6540500"/>
            <a:ext cx="1206500" cy="317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0000" lnSpcReduction="20000"/>
          </a:bodyPr>
          <a:lstStyle/>
          <a:p>
            <a:pPr algn="l"/>
            <a:r>
              <a:rPr sz="2000">
                <a:solidFill>
                  <a:srgbClr val="FFFFFF"/>
                </a:solidFill>
                <a:latin typeface="Georgia"/>
              </a:rPr>
              <a:t>GALLUP</a:t>
            </a:r>
          </a:p>
        </p:txBody>
      </p:sp>
      <p:sp>
        <p:nvSpPr>
          <p:cNvPr id="7" name="New shape" descr="titleText"/>
          <p:cNvSpPr/>
          <p:nvPr/>
        </p:nvSpPr>
        <p:spPr>
          <a:xfrm>
            <a:off x="457200" y="279400"/>
            <a:ext cx="8530222" cy="5034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2700">
                <a:solidFill>
                  <a:srgbClr val="1A1A1A"/>
                </a:solidFill>
                <a:latin typeface="Georgia"/>
              </a:rPr>
              <a:t>Individual - What do I give?</a:t>
            </a:r>
          </a:p>
        </p:txBody>
      </p:sp>
      <p:sp>
        <p:nvSpPr>
          <p:cNvPr id="8" name="New shape" descr="percentileFooter"/>
          <p:cNvSpPr/>
          <p:nvPr/>
        </p:nvSpPr>
        <p:spPr>
          <a:xfrm>
            <a:off x="0" y="6223000"/>
            <a:ext cx="26670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67500" lnSpcReduction="20000"/>
          </a:bodyPr>
          <a:lstStyle/>
          <a:p>
            <a:pPr algn="l"/>
            <a:r>
              <a:rPr sz="800">
                <a:solidFill>
                  <a:srgbClr val="000000"/>
                </a:solidFill>
                <a:latin typeface="Arial" pitchFamily="34" charset="0"/>
              </a:rPr>
              <a:t>Percentile Rank in Industry  - Education - Postsecondary/Higher Education Database</a:t>
            </a:r>
          </a:p>
        </p:txBody>
      </p:sp>
      <p:sp>
        <p:nvSpPr>
          <p:cNvPr id="9" name="New shape"/>
          <p:cNvSpPr/>
          <p:nvPr/>
        </p:nvSpPr>
        <p:spPr>
          <a:xfrm>
            <a:off x="2667000" y="6286500"/>
            <a:ext cx="63500" cy="63500"/>
          </a:xfrm>
          <a:prstGeom prst="rect">
            <a:avLst/>
          </a:prstGeom>
          <a:solidFill>
            <a:srgbClr val="E856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New shape"/>
          <p:cNvSpPr/>
          <p:nvPr/>
        </p:nvSpPr>
        <p:spPr>
          <a:xfrm>
            <a:off x="2730500" y="6223000"/>
            <a:ext cx="12319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2500" lnSpcReduction="10000"/>
          </a:bodyPr>
          <a:lstStyle/>
          <a:p>
            <a:pPr algn="l"/>
            <a:r>
              <a:rPr sz="800">
                <a:solidFill>
                  <a:srgbClr val="000000"/>
                </a:solidFill>
                <a:latin typeface="Arial" pitchFamily="34" charset="0"/>
              </a:rPr>
              <a:t>&lt; 25th Percentile</a:t>
            </a:r>
          </a:p>
        </p:txBody>
      </p:sp>
      <p:sp>
        <p:nvSpPr>
          <p:cNvPr id="11" name="New shape"/>
          <p:cNvSpPr/>
          <p:nvPr/>
        </p:nvSpPr>
        <p:spPr>
          <a:xfrm>
            <a:off x="3962400" y="6286500"/>
            <a:ext cx="63500" cy="63500"/>
          </a:xfrm>
          <a:prstGeom prst="rect">
            <a:avLst/>
          </a:prstGeom>
          <a:solidFill>
            <a:srgbClr val="FEEA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New shape"/>
          <p:cNvSpPr/>
          <p:nvPr/>
        </p:nvSpPr>
        <p:spPr>
          <a:xfrm>
            <a:off x="4025900" y="6223000"/>
            <a:ext cx="12319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2500" lnSpcReduction="10000"/>
          </a:bodyPr>
          <a:lstStyle/>
          <a:p>
            <a:pPr algn="l"/>
            <a:r>
              <a:rPr sz="800">
                <a:solidFill>
                  <a:srgbClr val="000000"/>
                </a:solidFill>
                <a:latin typeface="Arial" pitchFamily="34" charset="0"/>
              </a:rPr>
              <a:t>25-49th Percentile</a:t>
            </a:r>
          </a:p>
        </p:txBody>
      </p:sp>
      <p:sp>
        <p:nvSpPr>
          <p:cNvPr id="13" name="New shape"/>
          <p:cNvSpPr/>
          <p:nvPr/>
        </p:nvSpPr>
        <p:spPr>
          <a:xfrm>
            <a:off x="5257800" y="6286500"/>
            <a:ext cx="63500" cy="63500"/>
          </a:xfrm>
          <a:prstGeom prst="rect">
            <a:avLst/>
          </a:prstGeom>
          <a:solidFill>
            <a:srgbClr val="C3DC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New shape"/>
          <p:cNvSpPr/>
          <p:nvPr/>
        </p:nvSpPr>
        <p:spPr>
          <a:xfrm>
            <a:off x="5321300" y="6223000"/>
            <a:ext cx="12319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2500" lnSpcReduction="10000"/>
          </a:bodyPr>
          <a:lstStyle/>
          <a:p>
            <a:pPr algn="l"/>
            <a:r>
              <a:rPr sz="800">
                <a:solidFill>
                  <a:srgbClr val="000000"/>
                </a:solidFill>
                <a:latin typeface="Arial" pitchFamily="34" charset="0"/>
              </a:rPr>
              <a:t>50-74th Percentile</a:t>
            </a:r>
          </a:p>
        </p:txBody>
      </p:sp>
      <p:sp>
        <p:nvSpPr>
          <p:cNvPr id="15" name="New shape"/>
          <p:cNvSpPr/>
          <p:nvPr/>
        </p:nvSpPr>
        <p:spPr>
          <a:xfrm>
            <a:off x="6553200" y="6286500"/>
            <a:ext cx="63500" cy="63500"/>
          </a:xfrm>
          <a:prstGeom prst="rect">
            <a:avLst/>
          </a:prstGeom>
          <a:solidFill>
            <a:srgbClr val="61C2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New shape"/>
          <p:cNvSpPr/>
          <p:nvPr/>
        </p:nvSpPr>
        <p:spPr>
          <a:xfrm>
            <a:off x="6616700" y="6223000"/>
            <a:ext cx="12319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2500" lnSpcReduction="10000"/>
          </a:bodyPr>
          <a:lstStyle/>
          <a:p>
            <a:pPr algn="l"/>
            <a:r>
              <a:rPr sz="800">
                <a:solidFill>
                  <a:srgbClr val="000000"/>
                </a:solidFill>
                <a:latin typeface="Arial" pitchFamily="34" charset="0"/>
              </a:rPr>
              <a:t>75-89th Percentile</a:t>
            </a:r>
          </a:p>
        </p:txBody>
      </p:sp>
      <p:sp>
        <p:nvSpPr>
          <p:cNvPr id="17" name="New shape"/>
          <p:cNvSpPr/>
          <p:nvPr/>
        </p:nvSpPr>
        <p:spPr>
          <a:xfrm>
            <a:off x="7848600" y="6286500"/>
            <a:ext cx="63500" cy="63500"/>
          </a:xfrm>
          <a:prstGeom prst="rect">
            <a:avLst/>
          </a:prstGeom>
          <a:solidFill>
            <a:srgbClr val="0079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New shape"/>
          <p:cNvSpPr/>
          <p:nvPr/>
        </p:nvSpPr>
        <p:spPr>
          <a:xfrm>
            <a:off x="7912100" y="6223000"/>
            <a:ext cx="12319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2500" lnSpcReduction="10000"/>
          </a:bodyPr>
          <a:lstStyle/>
          <a:p>
            <a:pPr algn="l"/>
            <a:r>
              <a:rPr sz="800">
                <a:solidFill>
                  <a:srgbClr val="000000"/>
                </a:solidFill>
                <a:latin typeface="Arial" pitchFamily="34" charset="0"/>
              </a:rPr>
              <a:t>&gt;= 90th Percentile</a:t>
            </a:r>
          </a:p>
        </p:txBody>
      </p:sp>
      <p:sp>
        <p:nvSpPr>
          <p:cNvPr id="19" name="New shape" descr="longCategoryDesc"/>
          <p:cNvSpPr/>
          <p:nvPr/>
        </p:nvSpPr>
        <p:spPr>
          <a:xfrm>
            <a:off x="457200" y="782823"/>
            <a:ext cx="8538752" cy="5186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1400">
                <a:solidFill>
                  <a:srgbClr val="1A1A1A"/>
                </a:solidFill>
                <a:latin typeface="Arial" pitchFamily="34" charset="0"/>
              </a:rPr>
              <a:t>Employees want to know about their individual contributions and their worth to the organization.  Manager support is especially important during this stage because managers typically define and reinforce value.</a:t>
            </a:r>
          </a:p>
        </p:txBody>
      </p:sp>
      <p:sp>
        <p:nvSpPr>
          <p:cNvPr id="20" name="New shape" descr="ttlRespondents"/>
          <p:cNvSpPr/>
          <p:nvPr/>
        </p:nvSpPr>
        <p:spPr>
          <a:xfrm>
            <a:off x="457200" y="1619001"/>
            <a:ext cx="2849097" cy="2593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1100">
                <a:solidFill>
                  <a:srgbClr val="1A1A1A"/>
                </a:solidFill>
                <a:latin typeface="Arial" pitchFamily="34" charset="0"/>
              </a:rPr>
              <a:t>TOTAL RESPONDENTS</a:t>
            </a:r>
          </a:p>
        </p:txBody>
      </p:sp>
      <p:sp>
        <p:nvSpPr>
          <p:cNvPr id="21" name="New shape" descr="ttlRespondentsVALUE"/>
          <p:cNvSpPr/>
          <p:nvPr/>
        </p:nvSpPr>
        <p:spPr>
          <a:xfrm>
            <a:off x="457200" y="1878341"/>
            <a:ext cx="2851947" cy="5034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2700">
                <a:solidFill>
                  <a:srgbClr val="1A1A1A"/>
                </a:solidFill>
                <a:latin typeface="Arial" pitchFamily="34" charset="0"/>
              </a:rPr>
              <a:t>91</a:t>
            </a:r>
          </a:p>
        </p:txBody>
      </p:sp>
      <p:sp>
        <p:nvSpPr>
          <p:cNvPr id="22" name="New shape" descr="spdDial"/>
          <p:cNvSpPr/>
          <p:nvPr/>
        </p:nvSpPr>
        <p:spPr>
          <a:xfrm>
            <a:off x="3303451" y="1619001"/>
            <a:ext cx="2849097" cy="2593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1100">
                <a:solidFill>
                  <a:srgbClr val="1A1A1A"/>
                </a:solidFill>
                <a:latin typeface="Arial" pitchFamily="34" charset="0"/>
              </a:rPr>
              <a:t>CURRENT MEAN</a:t>
            </a:r>
          </a:p>
        </p:txBody>
      </p:sp>
      <p:graphicFrame>
        <p:nvGraphicFramePr>
          <p:cNvPr id="23" name="ChartObject" descr="spdDialValue"/>
          <p:cNvGraphicFramePr/>
          <p:nvPr/>
        </p:nvGraphicFramePr>
        <p:xfrm>
          <a:off x="2918851" y="1751340"/>
          <a:ext cx="2849097" cy="2054199"/>
        </p:xfrm>
        <a:graphic>
          <a:graphicData uri="http://schemas.openxmlformats.org/drawingml/2006/chart">
            <c:chart xmlns:c="http://schemas.openxmlformats.org/drawingml/2006/chart" xmlns:r="http://schemas.openxmlformats.org/officeDocument/2006/relationships" r:id="rId2"/>
          </a:graphicData>
        </a:graphic>
      </p:graphicFrame>
      <p:sp>
        <p:nvSpPr>
          <p:cNvPr id="24" name="New shape"/>
          <p:cNvSpPr/>
          <p:nvPr/>
        </p:nvSpPr>
        <p:spPr>
          <a:xfrm>
            <a:off x="2918851" y="1751341"/>
            <a:ext cx="2849097" cy="1232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ormAutofit/>
          </a:bodyPr>
          <a:lstStyle/>
          <a:p>
            <a:pPr algn="ctr"/>
            <a:r>
              <a:rPr sz="3600">
                <a:solidFill>
                  <a:srgbClr val="000000"/>
                </a:solidFill>
                <a:latin typeface="Arial" pitchFamily="34" charset="0"/>
              </a:rPr>
              <a:t>4.03</a:t>
            </a:r>
          </a:p>
        </p:txBody>
      </p:sp>
      <p:sp>
        <p:nvSpPr>
          <p:cNvPr id="25" name="New shape"/>
          <p:cNvSpPr/>
          <p:nvPr/>
        </p:nvSpPr>
        <p:spPr>
          <a:xfrm>
            <a:off x="3535035" y="3237860"/>
            <a:ext cx="854729" cy="456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6" name="New shape" descr="freqDistFooter"/>
          <p:cNvSpPr/>
          <p:nvPr/>
        </p:nvSpPr>
        <p:spPr>
          <a:xfrm>
            <a:off x="0" y="5740400"/>
            <a:ext cx="9153144" cy="4576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800">
                <a:solidFill>
                  <a:srgbClr val="000000"/>
                </a:solidFill>
                <a:latin typeface="Arial" pitchFamily="34" charset="0"/>
              </a:rPr>
              <a:t>*Not shown if n &lt; 4 for Mean, Top Box, Verbatim Responses, and Sentiment, n &lt; 10 for Frequency, or data is unavailable.
* - Scores are not available due to data suppression.</a:t>
            </a:r>
          </a:p>
        </p:txBody>
      </p:sp>
      <p:sp>
        <p:nvSpPr>
          <p:cNvPr id="27" name="New shape" descr="Questions"/>
          <p:cNvSpPr/>
          <p:nvPr/>
        </p:nvSpPr>
        <p:spPr>
          <a:xfrm>
            <a:off x="228600" y="3424540"/>
            <a:ext cx="2222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sz="900">
                <a:solidFill>
                  <a:srgbClr val="666666"/>
                </a:solidFill>
                <a:latin typeface="Arial" pitchFamily="34" charset="0"/>
              </a:rPr>
              <a:t>Questions</a:t>
            </a:r>
          </a:p>
        </p:txBody>
      </p:sp>
      <p:sp>
        <p:nvSpPr>
          <p:cNvPr id="28" name="New shape" descr="Total N"/>
          <p:cNvSpPr/>
          <p:nvPr/>
        </p:nvSpPr>
        <p:spPr>
          <a:xfrm>
            <a:off x="2451100" y="3424540"/>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900">
                <a:solidFill>
                  <a:srgbClr val="666666"/>
                </a:solidFill>
                <a:latin typeface="Arial" pitchFamily="34" charset="0"/>
              </a:rPr>
              <a:t>Total N</a:t>
            </a:r>
          </a:p>
        </p:txBody>
      </p:sp>
      <p:sp>
        <p:nvSpPr>
          <p:cNvPr id="29" name="New shape" descr="Current Mean"/>
          <p:cNvSpPr/>
          <p:nvPr/>
        </p:nvSpPr>
        <p:spPr>
          <a:xfrm>
            <a:off x="3350260" y="3424540"/>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900">
                <a:solidFill>
                  <a:srgbClr val="666666"/>
                </a:solidFill>
                <a:latin typeface="Arial" pitchFamily="34" charset="0"/>
              </a:rPr>
              <a:t>Current Mean</a:t>
            </a:r>
          </a:p>
        </p:txBody>
      </p:sp>
      <p:sp>
        <p:nvSpPr>
          <p:cNvPr id="30" name="New shape" descr="Frequency Distribution&#10;1% 2% 3% 4% 5%"/>
          <p:cNvSpPr/>
          <p:nvPr/>
        </p:nvSpPr>
        <p:spPr>
          <a:xfrm>
            <a:off x="4249420" y="3424540"/>
            <a:ext cx="1968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900">
                <a:solidFill>
                  <a:srgbClr val="666666"/>
                </a:solidFill>
                <a:latin typeface="Arial" pitchFamily="34" charset="0"/>
              </a:rPr>
              <a:t>Frequency Distribution
1% 2% 3% 4% 5%</a:t>
            </a:r>
          </a:p>
        </p:txBody>
      </p:sp>
      <p:sp>
        <p:nvSpPr>
          <p:cNvPr id="31" name="New shape" descr="Current Topbox"/>
          <p:cNvSpPr/>
          <p:nvPr/>
        </p:nvSpPr>
        <p:spPr>
          <a:xfrm>
            <a:off x="6217920" y="3424540"/>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900">
                <a:solidFill>
                  <a:srgbClr val="666666"/>
                </a:solidFill>
                <a:latin typeface="Arial" pitchFamily="34" charset="0"/>
              </a:rPr>
              <a:t>Current Topbox</a:t>
            </a:r>
          </a:p>
        </p:txBody>
      </p:sp>
      <p:sp>
        <p:nvSpPr>
          <p:cNvPr id="32" name="New shape" descr="Gallup Overall Mean 25"/>
          <p:cNvSpPr/>
          <p:nvPr/>
        </p:nvSpPr>
        <p:spPr>
          <a:xfrm>
            <a:off x="7117080" y="3424540"/>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a:bodyPr>
          <a:lstStyle/>
          <a:p>
            <a:pPr algn="ctr"/>
            <a:r>
              <a:rPr sz="900">
                <a:solidFill>
                  <a:srgbClr val="666666"/>
                </a:solidFill>
                <a:latin typeface="Arial" pitchFamily="34" charset="0"/>
              </a:rPr>
              <a:t>Gallup Overall Mean 25</a:t>
            </a:r>
          </a:p>
        </p:txBody>
      </p:sp>
      <p:sp>
        <p:nvSpPr>
          <p:cNvPr id="33" name="New shape" descr="Gallup Overall Mean 50"/>
          <p:cNvSpPr/>
          <p:nvPr/>
        </p:nvSpPr>
        <p:spPr>
          <a:xfrm>
            <a:off x="8016240" y="3424540"/>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a:bodyPr>
          <a:lstStyle/>
          <a:p>
            <a:pPr algn="ctr"/>
            <a:r>
              <a:rPr sz="900">
                <a:solidFill>
                  <a:srgbClr val="666666"/>
                </a:solidFill>
                <a:latin typeface="Arial" pitchFamily="34" charset="0"/>
              </a:rPr>
              <a:t>Gallup Overall Mean 50</a:t>
            </a:r>
          </a:p>
        </p:txBody>
      </p:sp>
      <p:sp>
        <p:nvSpPr>
          <p:cNvPr id="34" name="New shape"/>
          <p:cNvSpPr/>
          <p:nvPr/>
        </p:nvSpPr>
        <p:spPr>
          <a:xfrm>
            <a:off x="228600" y="3805540"/>
            <a:ext cx="8686800" cy="1270"/>
          </a:xfrm>
          <a:prstGeom prst="line">
            <a:avLst/>
          </a:prstGeom>
          <a:noFill/>
          <a:ln w="12700">
            <a:solidFill>
              <a:srgbClr val="A9ABA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36" name="New shape" descr="15003"/>
          <p:cNvSpPr/>
          <p:nvPr/>
        </p:nvSpPr>
        <p:spPr>
          <a:xfrm>
            <a:off x="228600" y="3806810"/>
            <a:ext cx="2222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sz="1000" b="1">
                <a:solidFill>
                  <a:srgbClr val="1A1A1A"/>
                </a:solidFill>
                <a:latin typeface="Arial" pitchFamily="34" charset="0"/>
              </a:rPr>
              <a:t>Q03:</a:t>
            </a:r>
            <a:r>
              <a:rPr sz="1000" b="0">
                <a:solidFill>
                  <a:srgbClr val="1A1A1A"/>
                </a:solidFill>
                <a:latin typeface="Arial" pitchFamily="34" charset="0"/>
              </a:rPr>
              <a:t> Opportunity to do Best</a:t>
            </a:r>
          </a:p>
        </p:txBody>
      </p:sp>
      <p:sp>
        <p:nvSpPr>
          <p:cNvPr id="37" name="New shape" descr="15003: count"/>
          <p:cNvSpPr/>
          <p:nvPr/>
        </p:nvSpPr>
        <p:spPr>
          <a:xfrm>
            <a:off x="2451100" y="3806810"/>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91</a:t>
            </a:r>
          </a:p>
        </p:txBody>
      </p:sp>
      <p:sp>
        <p:nvSpPr>
          <p:cNvPr id="38" name="New shape" descr="15003: currentMean"/>
          <p:cNvSpPr/>
          <p:nvPr/>
        </p:nvSpPr>
        <p:spPr>
          <a:xfrm>
            <a:off x="3350260" y="3806810"/>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9" name="New shape" descr="15003: currentMeanInside"/>
          <p:cNvSpPr/>
          <p:nvPr/>
        </p:nvSpPr>
        <p:spPr>
          <a:xfrm>
            <a:off x="3445510" y="3838560"/>
            <a:ext cx="708660" cy="317500"/>
          </a:xfrm>
          <a:prstGeom prst="rect">
            <a:avLst/>
          </a:prstGeom>
          <a:solidFill>
            <a:srgbClr val="C3DC73"/>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4.07</a:t>
            </a:r>
          </a:p>
        </p:txBody>
      </p:sp>
      <p:sp>
        <p:nvSpPr>
          <p:cNvPr id="40" name="New shape" descr="15003: fd"/>
          <p:cNvSpPr/>
          <p:nvPr/>
        </p:nvSpPr>
        <p:spPr>
          <a:xfrm>
            <a:off x="4249420" y="3806810"/>
            <a:ext cx="1968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aphicFrame>
        <p:nvGraphicFramePr>
          <p:cNvPr id="41" name="ChartObject"/>
          <p:cNvGraphicFramePr/>
          <p:nvPr/>
        </p:nvGraphicFramePr>
        <p:xfrm>
          <a:off x="4249420" y="3743310"/>
          <a:ext cx="1968500" cy="508000"/>
        </p:xfrm>
        <a:graphic>
          <a:graphicData uri="http://schemas.openxmlformats.org/drawingml/2006/chart">
            <c:chart xmlns:c="http://schemas.openxmlformats.org/drawingml/2006/chart" xmlns:r="http://schemas.openxmlformats.org/officeDocument/2006/relationships" r:id="rId3"/>
          </a:graphicData>
        </a:graphic>
      </p:graphicFrame>
      <p:sp>
        <p:nvSpPr>
          <p:cNvPr id="42" name="New shape" descr="15003: topBox"/>
          <p:cNvSpPr/>
          <p:nvPr/>
        </p:nvSpPr>
        <p:spPr>
          <a:xfrm>
            <a:off x="6217920" y="3806810"/>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3" name="New shape" descr="15003: topBoxInside"/>
          <p:cNvSpPr/>
          <p:nvPr/>
        </p:nvSpPr>
        <p:spPr>
          <a:xfrm>
            <a:off x="6313170" y="3838560"/>
            <a:ext cx="708660" cy="317500"/>
          </a:xfrm>
          <a:prstGeom prst="rect">
            <a:avLst/>
          </a:prstGeom>
          <a:solidFill>
            <a:srgbClr val="C3DC73"/>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37</a:t>
            </a:r>
          </a:p>
        </p:txBody>
      </p:sp>
      <p:sp>
        <p:nvSpPr>
          <p:cNvPr id="44" name="New shape" descr="15003GALLUP_OVRL_MN_25"/>
          <p:cNvSpPr/>
          <p:nvPr/>
        </p:nvSpPr>
        <p:spPr>
          <a:xfrm>
            <a:off x="7117080" y="3806810"/>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3.76</a:t>
            </a:r>
          </a:p>
        </p:txBody>
      </p:sp>
      <p:sp>
        <p:nvSpPr>
          <p:cNvPr id="45" name="New shape" descr="15003GALLUP_OVRL_MN_50"/>
          <p:cNvSpPr/>
          <p:nvPr/>
        </p:nvSpPr>
        <p:spPr>
          <a:xfrm>
            <a:off x="8016240" y="3806810"/>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4.15</a:t>
            </a:r>
          </a:p>
        </p:txBody>
      </p:sp>
      <p:sp>
        <p:nvSpPr>
          <p:cNvPr id="47" name="New shape"/>
          <p:cNvSpPr/>
          <p:nvPr/>
        </p:nvSpPr>
        <p:spPr>
          <a:xfrm>
            <a:off x="228600" y="4187810"/>
            <a:ext cx="8686800" cy="0"/>
          </a:xfrm>
          <a:prstGeom prst="line">
            <a:avLst/>
          </a:prstGeom>
          <a:noFill/>
          <a:ln w="12700">
            <a:solidFill>
              <a:srgbClr val="A9ABA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49" name="New shape" descr="15004"/>
          <p:cNvSpPr/>
          <p:nvPr/>
        </p:nvSpPr>
        <p:spPr>
          <a:xfrm>
            <a:off x="228600" y="4187810"/>
            <a:ext cx="2222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sz="1000" b="1">
                <a:solidFill>
                  <a:srgbClr val="1A1A1A"/>
                </a:solidFill>
                <a:latin typeface="Arial" pitchFamily="34" charset="0"/>
              </a:rPr>
              <a:t>Q04:</a:t>
            </a:r>
            <a:r>
              <a:rPr sz="1000" b="0">
                <a:solidFill>
                  <a:srgbClr val="1A1A1A"/>
                </a:solidFill>
                <a:latin typeface="Arial" pitchFamily="34" charset="0"/>
              </a:rPr>
              <a:t> Recognition</a:t>
            </a:r>
          </a:p>
        </p:txBody>
      </p:sp>
      <p:sp>
        <p:nvSpPr>
          <p:cNvPr id="50" name="New shape" descr="15004: count"/>
          <p:cNvSpPr/>
          <p:nvPr/>
        </p:nvSpPr>
        <p:spPr>
          <a:xfrm>
            <a:off x="2451100" y="4187810"/>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90</a:t>
            </a:r>
          </a:p>
        </p:txBody>
      </p:sp>
      <p:sp>
        <p:nvSpPr>
          <p:cNvPr id="51" name="New shape" descr="15004: currentMean"/>
          <p:cNvSpPr/>
          <p:nvPr/>
        </p:nvSpPr>
        <p:spPr>
          <a:xfrm>
            <a:off x="3350260" y="4187810"/>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52" name="New shape" descr="15004: currentMeanInside"/>
          <p:cNvSpPr/>
          <p:nvPr/>
        </p:nvSpPr>
        <p:spPr>
          <a:xfrm>
            <a:off x="3445510" y="4219560"/>
            <a:ext cx="708660" cy="317500"/>
          </a:xfrm>
          <a:prstGeom prst="rect">
            <a:avLst/>
          </a:prstGeom>
          <a:solidFill>
            <a:srgbClr val="C3DC73"/>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3.71</a:t>
            </a:r>
          </a:p>
        </p:txBody>
      </p:sp>
      <p:sp>
        <p:nvSpPr>
          <p:cNvPr id="53" name="New shape" descr="15004: fd"/>
          <p:cNvSpPr/>
          <p:nvPr/>
        </p:nvSpPr>
        <p:spPr>
          <a:xfrm>
            <a:off x="4249420" y="4187810"/>
            <a:ext cx="1968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aphicFrame>
        <p:nvGraphicFramePr>
          <p:cNvPr id="54" name="ChartObject"/>
          <p:cNvGraphicFramePr/>
          <p:nvPr/>
        </p:nvGraphicFramePr>
        <p:xfrm>
          <a:off x="4249420" y="4124310"/>
          <a:ext cx="1968500" cy="508000"/>
        </p:xfrm>
        <a:graphic>
          <a:graphicData uri="http://schemas.openxmlformats.org/drawingml/2006/chart">
            <c:chart xmlns:c="http://schemas.openxmlformats.org/drawingml/2006/chart" xmlns:r="http://schemas.openxmlformats.org/officeDocument/2006/relationships" r:id="rId4"/>
          </a:graphicData>
        </a:graphic>
      </p:graphicFrame>
      <p:sp>
        <p:nvSpPr>
          <p:cNvPr id="55" name="New shape" descr="15004: topBox"/>
          <p:cNvSpPr/>
          <p:nvPr/>
        </p:nvSpPr>
        <p:spPr>
          <a:xfrm>
            <a:off x="6217920" y="4187810"/>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56" name="New shape" descr="15004: topBoxInside"/>
          <p:cNvSpPr/>
          <p:nvPr/>
        </p:nvSpPr>
        <p:spPr>
          <a:xfrm>
            <a:off x="6313170" y="4219560"/>
            <a:ext cx="708660" cy="317500"/>
          </a:xfrm>
          <a:prstGeom prst="rect">
            <a:avLst/>
          </a:prstGeom>
          <a:solidFill>
            <a:srgbClr val="C3DC73"/>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38</a:t>
            </a:r>
          </a:p>
        </p:txBody>
      </p:sp>
      <p:sp>
        <p:nvSpPr>
          <p:cNvPr id="57" name="New shape" descr="15004GALLUP_OVRL_MN_25"/>
          <p:cNvSpPr/>
          <p:nvPr/>
        </p:nvSpPr>
        <p:spPr>
          <a:xfrm>
            <a:off x="7117080" y="4187810"/>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3.21</a:t>
            </a:r>
          </a:p>
        </p:txBody>
      </p:sp>
      <p:sp>
        <p:nvSpPr>
          <p:cNvPr id="58" name="New shape" descr="15004GALLUP_OVRL_MN_50"/>
          <p:cNvSpPr/>
          <p:nvPr/>
        </p:nvSpPr>
        <p:spPr>
          <a:xfrm>
            <a:off x="8016240" y="4187810"/>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3.76</a:t>
            </a:r>
          </a:p>
        </p:txBody>
      </p:sp>
      <p:sp>
        <p:nvSpPr>
          <p:cNvPr id="60" name="New shape"/>
          <p:cNvSpPr/>
          <p:nvPr/>
        </p:nvSpPr>
        <p:spPr>
          <a:xfrm>
            <a:off x="228600" y="4568810"/>
            <a:ext cx="8686800" cy="0"/>
          </a:xfrm>
          <a:prstGeom prst="line">
            <a:avLst/>
          </a:prstGeom>
          <a:noFill/>
          <a:ln w="12700">
            <a:solidFill>
              <a:srgbClr val="A9ABA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62" name="New shape" descr="15005"/>
          <p:cNvSpPr/>
          <p:nvPr/>
        </p:nvSpPr>
        <p:spPr>
          <a:xfrm>
            <a:off x="228600" y="4568810"/>
            <a:ext cx="2222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sz="1000" b="1">
                <a:solidFill>
                  <a:srgbClr val="1A1A1A"/>
                </a:solidFill>
                <a:latin typeface="Arial" pitchFamily="34" charset="0"/>
              </a:rPr>
              <a:t>Q05:</a:t>
            </a:r>
            <a:r>
              <a:rPr sz="1000" b="0">
                <a:solidFill>
                  <a:srgbClr val="1A1A1A"/>
                </a:solidFill>
                <a:latin typeface="Arial" pitchFamily="34" charset="0"/>
              </a:rPr>
              <a:t> Cares About Me</a:t>
            </a:r>
          </a:p>
        </p:txBody>
      </p:sp>
      <p:sp>
        <p:nvSpPr>
          <p:cNvPr id="63" name="New shape" descr="15005: count"/>
          <p:cNvSpPr/>
          <p:nvPr/>
        </p:nvSpPr>
        <p:spPr>
          <a:xfrm>
            <a:off x="2451100" y="4568810"/>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90</a:t>
            </a:r>
          </a:p>
        </p:txBody>
      </p:sp>
      <p:sp>
        <p:nvSpPr>
          <p:cNvPr id="64" name="New shape" descr="15005: currentMean"/>
          <p:cNvSpPr/>
          <p:nvPr/>
        </p:nvSpPr>
        <p:spPr>
          <a:xfrm>
            <a:off x="3350260" y="4568810"/>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5" name="New shape" descr="15005: currentMeanInside"/>
          <p:cNvSpPr/>
          <p:nvPr/>
        </p:nvSpPr>
        <p:spPr>
          <a:xfrm>
            <a:off x="3445510" y="4600560"/>
            <a:ext cx="708660" cy="317500"/>
          </a:xfrm>
          <a:prstGeom prst="rect">
            <a:avLst/>
          </a:prstGeom>
          <a:solidFill>
            <a:srgbClr val="C3DC73"/>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4.40</a:t>
            </a:r>
          </a:p>
        </p:txBody>
      </p:sp>
      <p:sp>
        <p:nvSpPr>
          <p:cNvPr id="66" name="New shape" descr="15005: fd"/>
          <p:cNvSpPr/>
          <p:nvPr/>
        </p:nvSpPr>
        <p:spPr>
          <a:xfrm>
            <a:off x="4249420" y="4568810"/>
            <a:ext cx="1968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aphicFrame>
        <p:nvGraphicFramePr>
          <p:cNvPr id="67" name="ChartObject"/>
          <p:cNvGraphicFramePr/>
          <p:nvPr/>
        </p:nvGraphicFramePr>
        <p:xfrm>
          <a:off x="4249420" y="4505310"/>
          <a:ext cx="1968500" cy="508000"/>
        </p:xfrm>
        <a:graphic>
          <a:graphicData uri="http://schemas.openxmlformats.org/drawingml/2006/chart">
            <c:chart xmlns:c="http://schemas.openxmlformats.org/drawingml/2006/chart" xmlns:r="http://schemas.openxmlformats.org/officeDocument/2006/relationships" r:id="rId5"/>
          </a:graphicData>
        </a:graphic>
      </p:graphicFrame>
      <p:sp>
        <p:nvSpPr>
          <p:cNvPr id="68" name="New shape" descr="15005: topBox"/>
          <p:cNvSpPr/>
          <p:nvPr/>
        </p:nvSpPr>
        <p:spPr>
          <a:xfrm>
            <a:off x="6217920" y="4568810"/>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9" name="New shape" descr="15005: topBoxInside"/>
          <p:cNvSpPr/>
          <p:nvPr/>
        </p:nvSpPr>
        <p:spPr>
          <a:xfrm>
            <a:off x="6313170" y="4600560"/>
            <a:ext cx="708660" cy="317500"/>
          </a:xfrm>
          <a:prstGeom prst="rect">
            <a:avLst/>
          </a:prstGeom>
          <a:solidFill>
            <a:srgbClr val="C3DC73"/>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62</a:t>
            </a:r>
          </a:p>
        </p:txBody>
      </p:sp>
      <p:sp>
        <p:nvSpPr>
          <p:cNvPr id="70" name="New shape" descr="15005GALLUP_OVRL_MN_25"/>
          <p:cNvSpPr/>
          <p:nvPr/>
        </p:nvSpPr>
        <p:spPr>
          <a:xfrm>
            <a:off x="7117080" y="4568810"/>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3.87</a:t>
            </a:r>
          </a:p>
        </p:txBody>
      </p:sp>
      <p:sp>
        <p:nvSpPr>
          <p:cNvPr id="71" name="New shape" descr="15005GALLUP_OVRL_MN_50"/>
          <p:cNvSpPr/>
          <p:nvPr/>
        </p:nvSpPr>
        <p:spPr>
          <a:xfrm>
            <a:off x="8016240" y="4568810"/>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4.29</a:t>
            </a:r>
          </a:p>
        </p:txBody>
      </p:sp>
      <p:sp>
        <p:nvSpPr>
          <p:cNvPr id="73" name="New shape"/>
          <p:cNvSpPr/>
          <p:nvPr/>
        </p:nvSpPr>
        <p:spPr>
          <a:xfrm>
            <a:off x="228600" y="4949810"/>
            <a:ext cx="8686800" cy="0"/>
          </a:xfrm>
          <a:prstGeom prst="line">
            <a:avLst/>
          </a:prstGeom>
          <a:noFill/>
          <a:ln w="12700">
            <a:solidFill>
              <a:srgbClr val="A9ABA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75" name="New shape" descr="15006"/>
          <p:cNvSpPr/>
          <p:nvPr/>
        </p:nvSpPr>
        <p:spPr>
          <a:xfrm>
            <a:off x="228600" y="4949810"/>
            <a:ext cx="2222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sz="1000" b="1">
                <a:solidFill>
                  <a:srgbClr val="1A1A1A"/>
                </a:solidFill>
                <a:latin typeface="Arial" pitchFamily="34" charset="0"/>
              </a:rPr>
              <a:t>Q06:</a:t>
            </a:r>
            <a:r>
              <a:rPr sz="1000" b="0">
                <a:solidFill>
                  <a:srgbClr val="1A1A1A"/>
                </a:solidFill>
                <a:latin typeface="Arial" pitchFamily="34" charset="0"/>
              </a:rPr>
              <a:t> Development</a:t>
            </a:r>
          </a:p>
        </p:txBody>
      </p:sp>
      <p:sp>
        <p:nvSpPr>
          <p:cNvPr id="76" name="New shape" descr="15006: count"/>
          <p:cNvSpPr/>
          <p:nvPr/>
        </p:nvSpPr>
        <p:spPr>
          <a:xfrm>
            <a:off x="2451100" y="4949810"/>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90</a:t>
            </a:r>
          </a:p>
        </p:txBody>
      </p:sp>
      <p:sp>
        <p:nvSpPr>
          <p:cNvPr id="77" name="New shape" descr="15006: currentMean"/>
          <p:cNvSpPr/>
          <p:nvPr/>
        </p:nvSpPr>
        <p:spPr>
          <a:xfrm>
            <a:off x="3350260" y="4949810"/>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8" name="New shape" descr="15006: currentMeanInside"/>
          <p:cNvSpPr/>
          <p:nvPr/>
        </p:nvSpPr>
        <p:spPr>
          <a:xfrm>
            <a:off x="3445510" y="4981560"/>
            <a:ext cx="708660" cy="317500"/>
          </a:xfrm>
          <a:prstGeom prst="rect">
            <a:avLst/>
          </a:prstGeom>
          <a:solidFill>
            <a:srgbClr val="C3DC73"/>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3.96</a:t>
            </a:r>
          </a:p>
        </p:txBody>
      </p:sp>
      <p:sp>
        <p:nvSpPr>
          <p:cNvPr id="79" name="New shape" descr="15006: fd"/>
          <p:cNvSpPr/>
          <p:nvPr/>
        </p:nvSpPr>
        <p:spPr>
          <a:xfrm>
            <a:off x="4249420" y="4949810"/>
            <a:ext cx="1968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aphicFrame>
        <p:nvGraphicFramePr>
          <p:cNvPr id="80" name="ChartObject"/>
          <p:cNvGraphicFramePr/>
          <p:nvPr/>
        </p:nvGraphicFramePr>
        <p:xfrm>
          <a:off x="4249420" y="4886310"/>
          <a:ext cx="1968500" cy="508000"/>
        </p:xfrm>
        <a:graphic>
          <a:graphicData uri="http://schemas.openxmlformats.org/drawingml/2006/chart">
            <c:chart xmlns:c="http://schemas.openxmlformats.org/drawingml/2006/chart" xmlns:r="http://schemas.openxmlformats.org/officeDocument/2006/relationships" r:id="rId6"/>
          </a:graphicData>
        </a:graphic>
      </p:graphicFrame>
      <p:sp>
        <p:nvSpPr>
          <p:cNvPr id="81" name="New shape" descr="15006: topBox"/>
          <p:cNvSpPr/>
          <p:nvPr/>
        </p:nvSpPr>
        <p:spPr>
          <a:xfrm>
            <a:off x="6217920" y="4949810"/>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2" name="New shape" descr="15006: topBoxInside"/>
          <p:cNvSpPr/>
          <p:nvPr/>
        </p:nvSpPr>
        <p:spPr>
          <a:xfrm>
            <a:off x="6313170" y="4981560"/>
            <a:ext cx="708660" cy="317500"/>
          </a:xfrm>
          <a:prstGeom prst="rect">
            <a:avLst/>
          </a:prstGeom>
          <a:solidFill>
            <a:srgbClr val="C3DC73"/>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37</a:t>
            </a:r>
          </a:p>
        </p:txBody>
      </p:sp>
      <p:sp>
        <p:nvSpPr>
          <p:cNvPr id="83" name="New shape" descr="15006GALLUP_OVRL_MN_25"/>
          <p:cNvSpPr/>
          <p:nvPr/>
        </p:nvSpPr>
        <p:spPr>
          <a:xfrm>
            <a:off x="7117080" y="4949810"/>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3.57</a:t>
            </a:r>
          </a:p>
        </p:txBody>
      </p:sp>
      <p:sp>
        <p:nvSpPr>
          <p:cNvPr id="84" name="New shape" descr="15006GALLUP_OVRL_MN_50"/>
          <p:cNvSpPr/>
          <p:nvPr/>
        </p:nvSpPr>
        <p:spPr>
          <a:xfrm>
            <a:off x="8016240" y="4949810"/>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4.00</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descr="footer"/>
          <p:cNvSpPr/>
          <p:nvPr/>
        </p:nvSpPr>
        <p:spPr>
          <a:xfrm>
            <a:off x="0" y="6413500"/>
            <a:ext cx="9144000" cy="444500"/>
          </a:xfrm>
          <a:prstGeom prst="rect">
            <a:avLst/>
          </a:prstGeom>
          <a:solidFill>
            <a:srgbClr val="1A1A1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New shape" descr="pageNum"/>
          <p:cNvSpPr/>
          <p:nvPr/>
        </p:nvSpPr>
        <p:spPr>
          <a:xfrm>
            <a:off x="0" y="6413500"/>
            <a:ext cx="548640" cy="444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800">
                <a:solidFill>
                  <a:srgbClr val="61C250"/>
                </a:solidFill>
                <a:latin typeface="Arial" pitchFamily="34" charset="0"/>
              </a:rPr>
              <a:t>7</a:t>
            </a:r>
          </a:p>
        </p:txBody>
      </p:sp>
      <p:sp>
        <p:nvSpPr>
          <p:cNvPr id="4" name="New shape"/>
          <p:cNvSpPr/>
          <p:nvPr/>
        </p:nvSpPr>
        <p:spPr>
          <a:xfrm flipH="1">
            <a:off x="548640" y="6540500"/>
            <a:ext cx="0" cy="317500"/>
          </a:xfrm>
          <a:prstGeom prst="line">
            <a:avLst/>
          </a:prstGeom>
          <a:noFill/>
          <a:ln w="12700">
            <a:solidFill>
              <a:srgbClr val="61C2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 name="New shape"/>
          <p:cNvSpPr/>
          <p:nvPr/>
        </p:nvSpPr>
        <p:spPr>
          <a:xfrm>
            <a:off x="548640" y="6540500"/>
            <a:ext cx="5486400" cy="317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80000" lnSpcReduction="10000"/>
          </a:bodyPr>
          <a:lstStyle/>
          <a:p>
            <a:pPr algn="l"/>
            <a:r>
              <a:rPr sz="800">
                <a:solidFill>
                  <a:srgbClr val="FFFFFF"/>
                </a:solidFill>
                <a:latin typeface="Arial" pitchFamily="34" charset="0"/>
              </a:rPr>
              <a:t>Copyright © Gallup, Inc. All rights reserved. Copyright © 1993-1998 Gallup, Inc. All rights reserved.  The Gallup Q12 items are Gallup proprietary information and are protected by law. You may not administer a survey with the Q12 items or reproduce them without consent from Gallup.</a:t>
            </a:r>
          </a:p>
        </p:txBody>
      </p:sp>
      <p:sp>
        <p:nvSpPr>
          <p:cNvPr id="6" name="New shape"/>
          <p:cNvSpPr/>
          <p:nvPr/>
        </p:nvSpPr>
        <p:spPr>
          <a:xfrm>
            <a:off x="7937500" y="6540500"/>
            <a:ext cx="1206500" cy="317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0000" lnSpcReduction="20000"/>
          </a:bodyPr>
          <a:lstStyle/>
          <a:p>
            <a:pPr algn="l"/>
            <a:r>
              <a:rPr sz="2000">
                <a:solidFill>
                  <a:srgbClr val="FFFFFF"/>
                </a:solidFill>
                <a:latin typeface="Georgia"/>
              </a:rPr>
              <a:t>GALLUP</a:t>
            </a:r>
          </a:p>
        </p:txBody>
      </p:sp>
      <p:sp>
        <p:nvSpPr>
          <p:cNvPr id="7" name="New shape" descr="titleText"/>
          <p:cNvSpPr/>
          <p:nvPr/>
        </p:nvSpPr>
        <p:spPr>
          <a:xfrm>
            <a:off x="457200" y="279400"/>
            <a:ext cx="8530222" cy="5034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2700">
                <a:solidFill>
                  <a:srgbClr val="1A1A1A"/>
                </a:solidFill>
                <a:latin typeface="Georgia"/>
              </a:rPr>
              <a:t>Teamwork - Do I belong here?</a:t>
            </a:r>
          </a:p>
        </p:txBody>
      </p:sp>
      <p:sp>
        <p:nvSpPr>
          <p:cNvPr id="8" name="New shape" descr="percentileFooter"/>
          <p:cNvSpPr/>
          <p:nvPr/>
        </p:nvSpPr>
        <p:spPr>
          <a:xfrm>
            <a:off x="0" y="6223000"/>
            <a:ext cx="26670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67500" lnSpcReduction="20000"/>
          </a:bodyPr>
          <a:lstStyle/>
          <a:p>
            <a:pPr algn="l"/>
            <a:r>
              <a:rPr sz="800">
                <a:solidFill>
                  <a:srgbClr val="000000"/>
                </a:solidFill>
                <a:latin typeface="Arial" pitchFamily="34" charset="0"/>
              </a:rPr>
              <a:t>Percentile Rank in Industry  - Education - Postsecondary/Higher Education Database</a:t>
            </a:r>
          </a:p>
        </p:txBody>
      </p:sp>
      <p:sp>
        <p:nvSpPr>
          <p:cNvPr id="9" name="New shape"/>
          <p:cNvSpPr/>
          <p:nvPr/>
        </p:nvSpPr>
        <p:spPr>
          <a:xfrm>
            <a:off x="2667000" y="6286500"/>
            <a:ext cx="63500" cy="63500"/>
          </a:xfrm>
          <a:prstGeom prst="rect">
            <a:avLst/>
          </a:prstGeom>
          <a:solidFill>
            <a:srgbClr val="E856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New shape"/>
          <p:cNvSpPr/>
          <p:nvPr/>
        </p:nvSpPr>
        <p:spPr>
          <a:xfrm>
            <a:off x="2730500" y="6223000"/>
            <a:ext cx="12319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2500" lnSpcReduction="10000"/>
          </a:bodyPr>
          <a:lstStyle/>
          <a:p>
            <a:pPr algn="l"/>
            <a:r>
              <a:rPr sz="800">
                <a:solidFill>
                  <a:srgbClr val="000000"/>
                </a:solidFill>
                <a:latin typeface="Arial" pitchFamily="34" charset="0"/>
              </a:rPr>
              <a:t>&lt; 25th Percentile</a:t>
            </a:r>
          </a:p>
        </p:txBody>
      </p:sp>
      <p:sp>
        <p:nvSpPr>
          <p:cNvPr id="11" name="New shape"/>
          <p:cNvSpPr/>
          <p:nvPr/>
        </p:nvSpPr>
        <p:spPr>
          <a:xfrm>
            <a:off x="3962400" y="6286500"/>
            <a:ext cx="63500" cy="63500"/>
          </a:xfrm>
          <a:prstGeom prst="rect">
            <a:avLst/>
          </a:prstGeom>
          <a:solidFill>
            <a:srgbClr val="FEEA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New shape"/>
          <p:cNvSpPr/>
          <p:nvPr/>
        </p:nvSpPr>
        <p:spPr>
          <a:xfrm>
            <a:off x="4025900" y="6223000"/>
            <a:ext cx="12319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2500" lnSpcReduction="10000"/>
          </a:bodyPr>
          <a:lstStyle/>
          <a:p>
            <a:pPr algn="l"/>
            <a:r>
              <a:rPr sz="800">
                <a:solidFill>
                  <a:srgbClr val="000000"/>
                </a:solidFill>
                <a:latin typeface="Arial" pitchFamily="34" charset="0"/>
              </a:rPr>
              <a:t>25-49th Percentile</a:t>
            </a:r>
          </a:p>
        </p:txBody>
      </p:sp>
      <p:sp>
        <p:nvSpPr>
          <p:cNvPr id="13" name="New shape"/>
          <p:cNvSpPr/>
          <p:nvPr/>
        </p:nvSpPr>
        <p:spPr>
          <a:xfrm>
            <a:off x="5257800" y="6286500"/>
            <a:ext cx="63500" cy="63500"/>
          </a:xfrm>
          <a:prstGeom prst="rect">
            <a:avLst/>
          </a:prstGeom>
          <a:solidFill>
            <a:srgbClr val="C3DC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New shape"/>
          <p:cNvSpPr/>
          <p:nvPr/>
        </p:nvSpPr>
        <p:spPr>
          <a:xfrm>
            <a:off x="5321300" y="6223000"/>
            <a:ext cx="12319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2500" lnSpcReduction="10000"/>
          </a:bodyPr>
          <a:lstStyle/>
          <a:p>
            <a:pPr algn="l"/>
            <a:r>
              <a:rPr sz="800">
                <a:solidFill>
                  <a:srgbClr val="000000"/>
                </a:solidFill>
                <a:latin typeface="Arial" pitchFamily="34" charset="0"/>
              </a:rPr>
              <a:t>50-74th Percentile</a:t>
            </a:r>
          </a:p>
        </p:txBody>
      </p:sp>
      <p:sp>
        <p:nvSpPr>
          <p:cNvPr id="15" name="New shape"/>
          <p:cNvSpPr/>
          <p:nvPr/>
        </p:nvSpPr>
        <p:spPr>
          <a:xfrm>
            <a:off x="6553200" y="6286500"/>
            <a:ext cx="63500" cy="63500"/>
          </a:xfrm>
          <a:prstGeom prst="rect">
            <a:avLst/>
          </a:prstGeom>
          <a:solidFill>
            <a:srgbClr val="61C2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New shape"/>
          <p:cNvSpPr/>
          <p:nvPr/>
        </p:nvSpPr>
        <p:spPr>
          <a:xfrm>
            <a:off x="6616700" y="6223000"/>
            <a:ext cx="12319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2500" lnSpcReduction="10000"/>
          </a:bodyPr>
          <a:lstStyle/>
          <a:p>
            <a:pPr algn="l"/>
            <a:r>
              <a:rPr sz="800">
                <a:solidFill>
                  <a:srgbClr val="000000"/>
                </a:solidFill>
                <a:latin typeface="Arial" pitchFamily="34" charset="0"/>
              </a:rPr>
              <a:t>75-89th Percentile</a:t>
            </a:r>
          </a:p>
        </p:txBody>
      </p:sp>
      <p:sp>
        <p:nvSpPr>
          <p:cNvPr id="17" name="New shape"/>
          <p:cNvSpPr/>
          <p:nvPr/>
        </p:nvSpPr>
        <p:spPr>
          <a:xfrm>
            <a:off x="7848600" y="6286500"/>
            <a:ext cx="63500" cy="63500"/>
          </a:xfrm>
          <a:prstGeom prst="rect">
            <a:avLst/>
          </a:prstGeom>
          <a:solidFill>
            <a:srgbClr val="0079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New shape"/>
          <p:cNvSpPr/>
          <p:nvPr/>
        </p:nvSpPr>
        <p:spPr>
          <a:xfrm>
            <a:off x="7912100" y="6223000"/>
            <a:ext cx="12319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2500" lnSpcReduction="10000"/>
          </a:bodyPr>
          <a:lstStyle/>
          <a:p>
            <a:pPr algn="l"/>
            <a:r>
              <a:rPr sz="800">
                <a:solidFill>
                  <a:srgbClr val="000000"/>
                </a:solidFill>
                <a:latin typeface="Arial" pitchFamily="34" charset="0"/>
              </a:rPr>
              <a:t>&gt;= 90th Percentile</a:t>
            </a:r>
          </a:p>
        </p:txBody>
      </p:sp>
      <p:sp>
        <p:nvSpPr>
          <p:cNvPr id="19" name="New shape" descr="longCategoryDesc"/>
          <p:cNvSpPr/>
          <p:nvPr/>
        </p:nvSpPr>
        <p:spPr>
          <a:xfrm>
            <a:off x="457200" y="782823"/>
            <a:ext cx="8538752" cy="73225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1400">
                <a:solidFill>
                  <a:srgbClr val="1A1A1A"/>
                </a:solidFill>
                <a:latin typeface="Arial" pitchFamily="34" charset="0"/>
              </a:rPr>
              <a:t>Employees need to feel like they belong and are a good fit with their team. They need to know they are part of something bigger than themselves. As a manager, encourage opportunities for teamwork and a sense of belonging.</a:t>
            </a:r>
          </a:p>
        </p:txBody>
      </p:sp>
      <p:sp>
        <p:nvSpPr>
          <p:cNvPr id="20" name="New shape" descr="ttlRespondents"/>
          <p:cNvSpPr/>
          <p:nvPr/>
        </p:nvSpPr>
        <p:spPr>
          <a:xfrm>
            <a:off x="457200" y="1832575"/>
            <a:ext cx="2849097" cy="2593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1100">
                <a:solidFill>
                  <a:srgbClr val="1A1A1A"/>
                </a:solidFill>
                <a:latin typeface="Arial" pitchFamily="34" charset="0"/>
              </a:rPr>
              <a:t>TOTAL RESPONDENTS</a:t>
            </a:r>
          </a:p>
        </p:txBody>
      </p:sp>
      <p:sp>
        <p:nvSpPr>
          <p:cNvPr id="21" name="New shape" descr="ttlRespondentsVALUE"/>
          <p:cNvSpPr/>
          <p:nvPr/>
        </p:nvSpPr>
        <p:spPr>
          <a:xfrm>
            <a:off x="457200" y="2091914"/>
            <a:ext cx="2851947" cy="5034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2700">
                <a:solidFill>
                  <a:srgbClr val="1A1A1A"/>
                </a:solidFill>
                <a:latin typeface="Arial" pitchFamily="34" charset="0"/>
              </a:rPr>
              <a:t>91</a:t>
            </a:r>
          </a:p>
        </p:txBody>
      </p:sp>
      <p:sp>
        <p:nvSpPr>
          <p:cNvPr id="22" name="New shape" descr="spdDial"/>
          <p:cNvSpPr/>
          <p:nvPr/>
        </p:nvSpPr>
        <p:spPr>
          <a:xfrm>
            <a:off x="3303451" y="1832575"/>
            <a:ext cx="2849097" cy="2593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1100">
                <a:solidFill>
                  <a:srgbClr val="1A1A1A"/>
                </a:solidFill>
                <a:latin typeface="Arial" pitchFamily="34" charset="0"/>
              </a:rPr>
              <a:t>CURRENT MEAN</a:t>
            </a:r>
          </a:p>
        </p:txBody>
      </p:sp>
      <p:graphicFrame>
        <p:nvGraphicFramePr>
          <p:cNvPr id="23" name="ChartObject" descr="spdDialValue"/>
          <p:cNvGraphicFramePr/>
          <p:nvPr/>
        </p:nvGraphicFramePr>
        <p:xfrm>
          <a:off x="2918851" y="1964913"/>
          <a:ext cx="2849097" cy="2054199"/>
        </p:xfrm>
        <a:graphic>
          <a:graphicData uri="http://schemas.openxmlformats.org/drawingml/2006/chart">
            <c:chart xmlns:c="http://schemas.openxmlformats.org/drawingml/2006/chart" xmlns:r="http://schemas.openxmlformats.org/officeDocument/2006/relationships" r:id="rId2"/>
          </a:graphicData>
        </a:graphic>
      </p:graphicFrame>
      <p:sp>
        <p:nvSpPr>
          <p:cNvPr id="24" name="New shape"/>
          <p:cNvSpPr/>
          <p:nvPr/>
        </p:nvSpPr>
        <p:spPr>
          <a:xfrm>
            <a:off x="2918851" y="1964914"/>
            <a:ext cx="2849097" cy="1232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ormAutofit/>
          </a:bodyPr>
          <a:lstStyle/>
          <a:p>
            <a:pPr algn="ctr"/>
            <a:r>
              <a:rPr sz="3600">
                <a:solidFill>
                  <a:srgbClr val="000000"/>
                </a:solidFill>
                <a:latin typeface="Arial" pitchFamily="34" charset="0"/>
              </a:rPr>
              <a:t>3.87</a:t>
            </a:r>
          </a:p>
        </p:txBody>
      </p:sp>
      <p:sp>
        <p:nvSpPr>
          <p:cNvPr id="25" name="New shape"/>
          <p:cNvSpPr/>
          <p:nvPr/>
        </p:nvSpPr>
        <p:spPr>
          <a:xfrm>
            <a:off x="3535035" y="3451433"/>
            <a:ext cx="854729" cy="456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6" name="New shape" descr="freqDistFooter"/>
          <p:cNvSpPr/>
          <p:nvPr/>
        </p:nvSpPr>
        <p:spPr>
          <a:xfrm>
            <a:off x="0" y="5740400"/>
            <a:ext cx="9153144" cy="4576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800">
                <a:solidFill>
                  <a:srgbClr val="000000"/>
                </a:solidFill>
                <a:latin typeface="Arial" pitchFamily="34" charset="0"/>
              </a:rPr>
              <a:t>*Not shown if n &lt; 4 for Mean, Top Box, Verbatim Responses, and Sentiment, n &lt; 10 for Frequency, or data is unavailable.
* - Scores are not available due to data suppression.</a:t>
            </a:r>
          </a:p>
        </p:txBody>
      </p:sp>
      <p:sp>
        <p:nvSpPr>
          <p:cNvPr id="27" name="New shape" descr="Questions"/>
          <p:cNvSpPr/>
          <p:nvPr/>
        </p:nvSpPr>
        <p:spPr>
          <a:xfrm>
            <a:off x="228600" y="3638113"/>
            <a:ext cx="2222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sz="900">
                <a:solidFill>
                  <a:srgbClr val="666666"/>
                </a:solidFill>
                <a:latin typeface="Arial" pitchFamily="34" charset="0"/>
              </a:rPr>
              <a:t>Questions</a:t>
            </a:r>
          </a:p>
        </p:txBody>
      </p:sp>
      <p:sp>
        <p:nvSpPr>
          <p:cNvPr id="28" name="New shape" descr="Total N"/>
          <p:cNvSpPr/>
          <p:nvPr/>
        </p:nvSpPr>
        <p:spPr>
          <a:xfrm>
            <a:off x="2451100" y="3638113"/>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900">
                <a:solidFill>
                  <a:srgbClr val="666666"/>
                </a:solidFill>
                <a:latin typeface="Arial" pitchFamily="34" charset="0"/>
              </a:rPr>
              <a:t>Total N</a:t>
            </a:r>
          </a:p>
        </p:txBody>
      </p:sp>
      <p:sp>
        <p:nvSpPr>
          <p:cNvPr id="29" name="New shape" descr="Current Mean"/>
          <p:cNvSpPr/>
          <p:nvPr/>
        </p:nvSpPr>
        <p:spPr>
          <a:xfrm>
            <a:off x="3350260" y="3638113"/>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900">
                <a:solidFill>
                  <a:srgbClr val="666666"/>
                </a:solidFill>
                <a:latin typeface="Arial" pitchFamily="34" charset="0"/>
              </a:rPr>
              <a:t>Current Mean</a:t>
            </a:r>
          </a:p>
        </p:txBody>
      </p:sp>
      <p:sp>
        <p:nvSpPr>
          <p:cNvPr id="30" name="New shape" descr="Frequency Distribution&#10;1% 2% 3% 4% 5%"/>
          <p:cNvSpPr/>
          <p:nvPr/>
        </p:nvSpPr>
        <p:spPr>
          <a:xfrm>
            <a:off x="4249420" y="3638113"/>
            <a:ext cx="1968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900">
                <a:solidFill>
                  <a:srgbClr val="666666"/>
                </a:solidFill>
                <a:latin typeface="Arial" pitchFamily="34" charset="0"/>
              </a:rPr>
              <a:t>Frequency Distribution
1% 2% 3% 4% 5%</a:t>
            </a:r>
          </a:p>
        </p:txBody>
      </p:sp>
      <p:sp>
        <p:nvSpPr>
          <p:cNvPr id="31" name="New shape" descr="Current Topbox"/>
          <p:cNvSpPr/>
          <p:nvPr/>
        </p:nvSpPr>
        <p:spPr>
          <a:xfrm>
            <a:off x="6217920" y="3638113"/>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900">
                <a:solidFill>
                  <a:srgbClr val="666666"/>
                </a:solidFill>
                <a:latin typeface="Arial" pitchFamily="34" charset="0"/>
              </a:rPr>
              <a:t>Current Topbox</a:t>
            </a:r>
          </a:p>
        </p:txBody>
      </p:sp>
      <p:sp>
        <p:nvSpPr>
          <p:cNvPr id="32" name="New shape" descr="Gallup Overall Mean 25"/>
          <p:cNvSpPr/>
          <p:nvPr/>
        </p:nvSpPr>
        <p:spPr>
          <a:xfrm>
            <a:off x="7117080" y="3638113"/>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a:bodyPr>
          <a:lstStyle/>
          <a:p>
            <a:pPr algn="ctr"/>
            <a:r>
              <a:rPr sz="900">
                <a:solidFill>
                  <a:srgbClr val="666666"/>
                </a:solidFill>
                <a:latin typeface="Arial" pitchFamily="34" charset="0"/>
              </a:rPr>
              <a:t>Gallup Overall Mean 25</a:t>
            </a:r>
          </a:p>
        </p:txBody>
      </p:sp>
      <p:sp>
        <p:nvSpPr>
          <p:cNvPr id="33" name="New shape" descr="Gallup Overall Mean 50"/>
          <p:cNvSpPr/>
          <p:nvPr/>
        </p:nvSpPr>
        <p:spPr>
          <a:xfrm>
            <a:off x="8016240" y="3638113"/>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a:bodyPr>
          <a:lstStyle/>
          <a:p>
            <a:pPr algn="ctr"/>
            <a:r>
              <a:rPr sz="900">
                <a:solidFill>
                  <a:srgbClr val="666666"/>
                </a:solidFill>
                <a:latin typeface="Arial" pitchFamily="34" charset="0"/>
              </a:rPr>
              <a:t>Gallup Overall Mean 50</a:t>
            </a:r>
          </a:p>
        </p:txBody>
      </p:sp>
      <p:sp>
        <p:nvSpPr>
          <p:cNvPr id="34" name="New shape"/>
          <p:cNvSpPr/>
          <p:nvPr/>
        </p:nvSpPr>
        <p:spPr>
          <a:xfrm>
            <a:off x="228600" y="4019113"/>
            <a:ext cx="8686800" cy="1270"/>
          </a:xfrm>
          <a:prstGeom prst="line">
            <a:avLst/>
          </a:prstGeom>
          <a:noFill/>
          <a:ln w="12700">
            <a:solidFill>
              <a:srgbClr val="A9ABA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36" name="New shape" descr="15007"/>
          <p:cNvSpPr/>
          <p:nvPr/>
        </p:nvSpPr>
        <p:spPr>
          <a:xfrm>
            <a:off x="228600" y="4020383"/>
            <a:ext cx="2222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sz="1000" b="1">
                <a:solidFill>
                  <a:srgbClr val="1A1A1A"/>
                </a:solidFill>
                <a:latin typeface="Arial" pitchFamily="34" charset="0"/>
              </a:rPr>
              <a:t>Q07:</a:t>
            </a:r>
            <a:r>
              <a:rPr sz="1000" b="0">
                <a:solidFill>
                  <a:srgbClr val="1A1A1A"/>
                </a:solidFill>
                <a:latin typeface="Arial" pitchFamily="34" charset="0"/>
              </a:rPr>
              <a:t> Opinions Count</a:t>
            </a:r>
          </a:p>
        </p:txBody>
      </p:sp>
      <p:sp>
        <p:nvSpPr>
          <p:cNvPr id="37" name="New shape" descr="15007: count"/>
          <p:cNvSpPr/>
          <p:nvPr/>
        </p:nvSpPr>
        <p:spPr>
          <a:xfrm>
            <a:off x="2451100" y="4020383"/>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90</a:t>
            </a:r>
          </a:p>
        </p:txBody>
      </p:sp>
      <p:sp>
        <p:nvSpPr>
          <p:cNvPr id="38" name="New shape" descr="15007: currentMean"/>
          <p:cNvSpPr/>
          <p:nvPr/>
        </p:nvSpPr>
        <p:spPr>
          <a:xfrm>
            <a:off x="3350260" y="4020383"/>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9" name="New shape" descr="15007: currentMeanInside"/>
          <p:cNvSpPr/>
          <p:nvPr/>
        </p:nvSpPr>
        <p:spPr>
          <a:xfrm>
            <a:off x="3445510" y="4052133"/>
            <a:ext cx="708660" cy="317500"/>
          </a:xfrm>
          <a:prstGeom prst="rect">
            <a:avLst/>
          </a:prstGeom>
          <a:solidFill>
            <a:srgbClr val="C3DC73"/>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3.82</a:t>
            </a:r>
          </a:p>
        </p:txBody>
      </p:sp>
      <p:sp>
        <p:nvSpPr>
          <p:cNvPr id="40" name="New shape" descr="15007: fd"/>
          <p:cNvSpPr/>
          <p:nvPr/>
        </p:nvSpPr>
        <p:spPr>
          <a:xfrm>
            <a:off x="4249420" y="4020383"/>
            <a:ext cx="1968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aphicFrame>
        <p:nvGraphicFramePr>
          <p:cNvPr id="41" name="ChartObject"/>
          <p:cNvGraphicFramePr/>
          <p:nvPr/>
        </p:nvGraphicFramePr>
        <p:xfrm>
          <a:off x="4249420" y="3956883"/>
          <a:ext cx="1968500" cy="508000"/>
        </p:xfrm>
        <a:graphic>
          <a:graphicData uri="http://schemas.openxmlformats.org/drawingml/2006/chart">
            <c:chart xmlns:c="http://schemas.openxmlformats.org/drawingml/2006/chart" xmlns:r="http://schemas.openxmlformats.org/officeDocument/2006/relationships" r:id="rId3"/>
          </a:graphicData>
        </a:graphic>
      </p:graphicFrame>
      <p:sp>
        <p:nvSpPr>
          <p:cNvPr id="42" name="New shape" descr="15007: topBox"/>
          <p:cNvSpPr/>
          <p:nvPr/>
        </p:nvSpPr>
        <p:spPr>
          <a:xfrm>
            <a:off x="6217920" y="4020383"/>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3" name="New shape" descr="15007: topBoxInside"/>
          <p:cNvSpPr/>
          <p:nvPr/>
        </p:nvSpPr>
        <p:spPr>
          <a:xfrm>
            <a:off x="6313170" y="4052133"/>
            <a:ext cx="708660" cy="317500"/>
          </a:xfrm>
          <a:prstGeom prst="rect">
            <a:avLst/>
          </a:prstGeom>
          <a:solidFill>
            <a:srgbClr val="C3DC73"/>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30</a:t>
            </a:r>
          </a:p>
        </p:txBody>
      </p:sp>
      <p:sp>
        <p:nvSpPr>
          <p:cNvPr id="44" name="New shape" descr="15007GALLUP_OVRL_MN_25"/>
          <p:cNvSpPr/>
          <p:nvPr/>
        </p:nvSpPr>
        <p:spPr>
          <a:xfrm>
            <a:off x="7117080" y="4020383"/>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3.49</a:t>
            </a:r>
          </a:p>
        </p:txBody>
      </p:sp>
      <p:sp>
        <p:nvSpPr>
          <p:cNvPr id="45" name="New shape" descr="15007GALLUP_OVRL_MN_50"/>
          <p:cNvSpPr/>
          <p:nvPr/>
        </p:nvSpPr>
        <p:spPr>
          <a:xfrm>
            <a:off x="8016240" y="4020383"/>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3.93</a:t>
            </a:r>
          </a:p>
        </p:txBody>
      </p:sp>
      <p:sp>
        <p:nvSpPr>
          <p:cNvPr id="47" name="New shape"/>
          <p:cNvSpPr/>
          <p:nvPr/>
        </p:nvSpPr>
        <p:spPr>
          <a:xfrm>
            <a:off x="228600" y="4401383"/>
            <a:ext cx="8686800" cy="0"/>
          </a:xfrm>
          <a:prstGeom prst="line">
            <a:avLst/>
          </a:prstGeom>
          <a:noFill/>
          <a:ln w="12700">
            <a:solidFill>
              <a:srgbClr val="A9ABA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49" name="New shape" descr="15008"/>
          <p:cNvSpPr/>
          <p:nvPr/>
        </p:nvSpPr>
        <p:spPr>
          <a:xfrm>
            <a:off x="228600" y="4401383"/>
            <a:ext cx="2222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sz="1000" b="1">
                <a:solidFill>
                  <a:srgbClr val="1A1A1A"/>
                </a:solidFill>
                <a:latin typeface="Arial" pitchFamily="34" charset="0"/>
              </a:rPr>
              <a:t>Q08:</a:t>
            </a:r>
            <a:r>
              <a:rPr sz="1000" b="0">
                <a:solidFill>
                  <a:srgbClr val="1A1A1A"/>
                </a:solidFill>
                <a:latin typeface="Arial" pitchFamily="34" charset="0"/>
              </a:rPr>
              <a:t> Mission/Purpose</a:t>
            </a:r>
          </a:p>
        </p:txBody>
      </p:sp>
      <p:sp>
        <p:nvSpPr>
          <p:cNvPr id="50" name="New shape" descr="15008: count"/>
          <p:cNvSpPr/>
          <p:nvPr/>
        </p:nvSpPr>
        <p:spPr>
          <a:xfrm>
            <a:off x="2451100" y="4401383"/>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91</a:t>
            </a:r>
          </a:p>
        </p:txBody>
      </p:sp>
      <p:sp>
        <p:nvSpPr>
          <p:cNvPr id="51" name="New shape" descr="15008: currentMean"/>
          <p:cNvSpPr/>
          <p:nvPr/>
        </p:nvSpPr>
        <p:spPr>
          <a:xfrm>
            <a:off x="3350260" y="4401383"/>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52" name="New shape" descr="15008: currentMeanInside"/>
          <p:cNvSpPr/>
          <p:nvPr/>
        </p:nvSpPr>
        <p:spPr>
          <a:xfrm>
            <a:off x="3445510" y="4433133"/>
            <a:ext cx="708660" cy="317500"/>
          </a:xfrm>
          <a:prstGeom prst="rect">
            <a:avLst/>
          </a:prstGeom>
          <a:solidFill>
            <a:srgbClr val="61C250"/>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4.31</a:t>
            </a:r>
          </a:p>
        </p:txBody>
      </p:sp>
      <p:sp>
        <p:nvSpPr>
          <p:cNvPr id="53" name="New shape" descr="15008: fd"/>
          <p:cNvSpPr/>
          <p:nvPr/>
        </p:nvSpPr>
        <p:spPr>
          <a:xfrm>
            <a:off x="4249420" y="4401383"/>
            <a:ext cx="1968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aphicFrame>
        <p:nvGraphicFramePr>
          <p:cNvPr id="54" name="ChartObject"/>
          <p:cNvGraphicFramePr/>
          <p:nvPr/>
        </p:nvGraphicFramePr>
        <p:xfrm>
          <a:off x="4249420" y="4337883"/>
          <a:ext cx="1968500" cy="508000"/>
        </p:xfrm>
        <a:graphic>
          <a:graphicData uri="http://schemas.openxmlformats.org/drawingml/2006/chart">
            <c:chart xmlns:c="http://schemas.openxmlformats.org/drawingml/2006/chart" xmlns:r="http://schemas.openxmlformats.org/officeDocument/2006/relationships" r:id="rId4"/>
          </a:graphicData>
        </a:graphic>
      </p:graphicFrame>
      <p:sp>
        <p:nvSpPr>
          <p:cNvPr id="55" name="New shape" descr="15008: topBox"/>
          <p:cNvSpPr/>
          <p:nvPr/>
        </p:nvSpPr>
        <p:spPr>
          <a:xfrm>
            <a:off x="6217920" y="4401383"/>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56" name="New shape" descr="15008: topBoxInside"/>
          <p:cNvSpPr/>
          <p:nvPr/>
        </p:nvSpPr>
        <p:spPr>
          <a:xfrm>
            <a:off x="6313170" y="4433133"/>
            <a:ext cx="708660" cy="317500"/>
          </a:xfrm>
          <a:prstGeom prst="rect">
            <a:avLst/>
          </a:prstGeom>
          <a:solidFill>
            <a:srgbClr val="C3DC73"/>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49</a:t>
            </a:r>
          </a:p>
        </p:txBody>
      </p:sp>
      <p:sp>
        <p:nvSpPr>
          <p:cNvPr id="57" name="New shape" descr="15008GALLUP_OVRL_MN_25"/>
          <p:cNvSpPr/>
          <p:nvPr/>
        </p:nvSpPr>
        <p:spPr>
          <a:xfrm>
            <a:off x="7117080" y="4401383"/>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3.75</a:t>
            </a:r>
          </a:p>
        </p:txBody>
      </p:sp>
      <p:sp>
        <p:nvSpPr>
          <p:cNvPr id="58" name="New shape" descr="15008GALLUP_OVRL_MN_50"/>
          <p:cNvSpPr/>
          <p:nvPr/>
        </p:nvSpPr>
        <p:spPr>
          <a:xfrm>
            <a:off x="8016240" y="4401383"/>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4.18</a:t>
            </a:r>
          </a:p>
        </p:txBody>
      </p:sp>
      <p:sp>
        <p:nvSpPr>
          <p:cNvPr id="60" name="New shape"/>
          <p:cNvSpPr/>
          <p:nvPr/>
        </p:nvSpPr>
        <p:spPr>
          <a:xfrm>
            <a:off x="228600" y="4782383"/>
            <a:ext cx="8686800" cy="0"/>
          </a:xfrm>
          <a:prstGeom prst="line">
            <a:avLst/>
          </a:prstGeom>
          <a:noFill/>
          <a:ln w="12700">
            <a:solidFill>
              <a:srgbClr val="A9ABA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62" name="New shape" descr="15009"/>
          <p:cNvSpPr/>
          <p:nvPr/>
        </p:nvSpPr>
        <p:spPr>
          <a:xfrm>
            <a:off x="228600" y="4782383"/>
            <a:ext cx="2222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sz="1000" b="1">
                <a:solidFill>
                  <a:srgbClr val="1A1A1A"/>
                </a:solidFill>
                <a:latin typeface="Arial" pitchFamily="34" charset="0"/>
              </a:rPr>
              <a:t>Q09:</a:t>
            </a:r>
            <a:r>
              <a:rPr sz="1000" b="0">
                <a:solidFill>
                  <a:srgbClr val="1A1A1A"/>
                </a:solidFill>
                <a:latin typeface="Arial" pitchFamily="34" charset="0"/>
              </a:rPr>
              <a:t> Committed to Quality</a:t>
            </a:r>
          </a:p>
        </p:txBody>
      </p:sp>
      <p:sp>
        <p:nvSpPr>
          <p:cNvPr id="63" name="New shape" descr="15009: count"/>
          <p:cNvSpPr/>
          <p:nvPr/>
        </p:nvSpPr>
        <p:spPr>
          <a:xfrm>
            <a:off x="2451100" y="4782383"/>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91</a:t>
            </a:r>
          </a:p>
        </p:txBody>
      </p:sp>
      <p:sp>
        <p:nvSpPr>
          <p:cNvPr id="64" name="New shape" descr="15009: currentMean"/>
          <p:cNvSpPr/>
          <p:nvPr/>
        </p:nvSpPr>
        <p:spPr>
          <a:xfrm>
            <a:off x="3350260" y="4782383"/>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5" name="New shape" descr="15009: currentMeanInside"/>
          <p:cNvSpPr/>
          <p:nvPr/>
        </p:nvSpPr>
        <p:spPr>
          <a:xfrm>
            <a:off x="3445510" y="4814133"/>
            <a:ext cx="708660" cy="317500"/>
          </a:xfrm>
          <a:prstGeom prst="rect">
            <a:avLst/>
          </a:prstGeom>
          <a:solidFill>
            <a:srgbClr val="C3DC73"/>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4.36</a:t>
            </a:r>
          </a:p>
        </p:txBody>
      </p:sp>
      <p:sp>
        <p:nvSpPr>
          <p:cNvPr id="66" name="New shape" descr="15009: fd"/>
          <p:cNvSpPr/>
          <p:nvPr/>
        </p:nvSpPr>
        <p:spPr>
          <a:xfrm>
            <a:off x="4249420" y="4782383"/>
            <a:ext cx="1968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aphicFrame>
        <p:nvGraphicFramePr>
          <p:cNvPr id="67" name="ChartObject"/>
          <p:cNvGraphicFramePr/>
          <p:nvPr/>
        </p:nvGraphicFramePr>
        <p:xfrm>
          <a:off x="4249420" y="4718883"/>
          <a:ext cx="1968500" cy="508000"/>
        </p:xfrm>
        <a:graphic>
          <a:graphicData uri="http://schemas.openxmlformats.org/drawingml/2006/chart">
            <c:chart xmlns:c="http://schemas.openxmlformats.org/drawingml/2006/chart" xmlns:r="http://schemas.openxmlformats.org/officeDocument/2006/relationships" r:id="rId5"/>
          </a:graphicData>
        </a:graphic>
      </p:graphicFrame>
      <p:sp>
        <p:nvSpPr>
          <p:cNvPr id="68" name="New shape" descr="15009: topBox"/>
          <p:cNvSpPr/>
          <p:nvPr/>
        </p:nvSpPr>
        <p:spPr>
          <a:xfrm>
            <a:off x="6217920" y="4782383"/>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9" name="New shape" descr="15009: topBoxInside"/>
          <p:cNvSpPr/>
          <p:nvPr/>
        </p:nvSpPr>
        <p:spPr>
          <a:xfrm>
            <a:off x="6313170" y="4814133"/>
            <a:ext cx="708660" cy="317500"/>
          </a:xfrm>
          <a:prstGeom prst="rect">
            <a:avLst/>
          </a:prstGeom>
          <a:solidFill>
            <a:srgbClr val="61C250"/>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52</a:t>
            </a:r>
          </a:p>
        </p:txBody>
      </p:sp>
      <p:sp>
        <p:nvSpPr>
          <p:cNvPr id="70" name="New shape" descr="15009GALLUP_OVRL_MN_25"/>
          <p:cNvSpPr/>
          <p:nvPr/>
        </p:nvSpPr>
        <p:spPr>
          <a:xfrm>
            <a:off x="7117080" y="4782383"/>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3.81</a:t>
            </a:r>
          </a:p>
        </p:txBody>
      </p:sp>
      <p:sp>
        <p:nvSpPr>
          <p:cNvPr id="71" name="New shape" descr="15009GALLUP_OVRL_MN_50"/>
          <p:cNvSpPr/>
          <p:nvPr/>
        </p:nvSpPr>
        <p:spPr>
          <a:xfrm>
            <a:off x="8016240" y="4782383"/>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4.20</a:t>
            </a:r>
          </a:p>
        </p:txBody>
      </p:sp>
      <p:sp>
        <p:nvSpPr>
          <p:cNvPr id="73" name="New shape"/>
          <p:cNvSpPr/>
          <p:nvPr/>
        </p:nvSpPr>
        <p:spPr>
          <a:xfrm>
            <a:off x="228600" y="5163383"/>
            <a:ext cx="8686800" cy="0"/>
          </a:xfrm>
          <a:prstGeom prst="line">
            <a:avLst/>
          </a:prstGeom>
          <a:noFill/>
          <a:ln w="12700">
            <a:solidFill>
              <a:srgbClr val="A9ABA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75" name="New shape" descr="15010"/>
          <p:cNvSpPr/>
          <p:nvPr/>
        </p:nvSpPr>
        <p:spPr>
          <a:xfrm>
            <a:off x="228600" y="5163383"/>
            <a:ext cx="2222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sz="1000" b="1">
                <a:solidFill>
                  <a:srgbClr val="1A1A1A"/>
                </a:solidFill>
                <a:latin typeface="Arial" pitchFamily="34" charset="0"/>
              </a:rPr>
              <a:t>Q10:</a:t>
            </a:r>
            <a:r>
              <a:rPr sz="1000" b="0">
                <a:solidFill>
                  <a:srgbClr val="1A1A1A"/>
                </a:solidFill>
                <a:latin typeface="Arial" pitchFamily="34" charset="0"/>
              </a:rPr>
              <a:t> Best Friend</a:t>
            </a:r>
          </a:p>
        </p:txBody>
      </p:sp>
      <p:sp>
        <p:nvSpPr>
          <p:cNvPr id="76" name="New shape" descr="15010: count"/>
          <p:cNvSpPr/>
          <p:nvPr/>
        </p:nvSpPr>
        <p:spPr>
          <a:xfrm>
            <a:off x="2451100" y="5163383"/>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85</a:t>
            </a:r>
          </a:p>
        </p:txBody>
      </p:sp>
      <p:sp>
        <p:nvSpPr>
          <p:cNvPr id="77" name="New shape" descr="15010: currentMean"/>
          <p:cNvSpPr/>
          <p:nvPr/>
        </p:nvSpPr>
        <p:spPr>
          <a:xfrm>
            <a:off x="3350260" y="5163383"/>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8" name="New shape" descr="15010: currentMeanInside"/>
          <p:cNvSpPr/>
          <p:nvPr/>
        </p:nvSpPr>
        <p:spPr>
          <a:xfrm>
            <a:off x="3445510" y="5195133"/>
            <a:ext cx="708660" cy="317500"/>
          </a:xfrm>
          <a:prstGeom prst="rect">
            <a:avLst/>
          </a:prstGeom>
          <a:solidFill>
            <a:srgbClr val="FEEA8A"/>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3.00</a:t>
            </a:r>
          </a:p>
        </p:txBody>
      </p:sp>
      <p:sp>
        <p:nvSpPr>
          <p:cNvPr id="79" name="New shape" descr="15010: fd"/>
          <p:cNvSpPr/>
          <p:nvPr/>
        </p:nvSpPr>
        <p:spPr>
          <a:xfrm>
            <a:off x="4249420" y="5163383"/>
            <a:ext cx="1968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aphicFrame>
        <p:nvGraphicFramePr>
          <p:cNvPr id="80" name="ChartObject"/>
          <p:cNvGraphicFramePr/>
          <p:nvPr/>
        </p:nvGraphicFramePr>
        <p:xfrm>
          <a:off x="4249420" y="5099883"/>
          <a:ext cx="1968500" cy="508000"/>
        </p:xfrm>
        <a:graphic>
          <a:graphicData uri="http://schemas.openxmlformats.org/drawingml/2006/chart">
            <c:chart xmlns:c="http://schemas.openxmlformats.org/drawingml/2006/chart" xmlns:r="http://schemas.openxmlformats.org/officeDocument/2006/relationships" r:id="rId6"/>
          </a:graphicData>
        </a:graphic>
      </p:graphicFrame>
      <p:sp>
        <p:nvSpPr>
          <p:cNvPr id="81" name="New shape" descr="15010: topBox"/>
          <p:cNvSpPr/>
          <p:nvPr/>
        </p:nvSpPr>
        <p:spPr>
          <a:xfrm>
            <a:off x="6217920" y="5163383"/>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2" name="New shape" descr="15010: topBoxInside"/>
          <p:cNvSpPr/>
          <p:nvPr/>
        </p:nvSpPr>
        <p:spPr>
          <a:xfrm>
            <a:off x="6313170" y="5195133"/>
            <a:ext cx="708660" cy="317500"/>
          </a:xfrm>
          <a:prstGeom prst="rect">
            <a:avLst/>
          </a:prstGeom>
          <a:solidFill>
            <a:srgbClr val="FEEA8A"/>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19</a:t>
            </a:r>
          </a:p>
        </p:txBody>
      </p:sp>
      <p:sp>
        <p:nvSpPr>
          <p:cNvPr id="83" name="New shape" descr="15010GALLUP_OVRL_MN_25"/>
          <p:cNvSpPr/>
          <p:nvPr/>
        </p:nvSpPr>
        <p:spPr>
          <a:xfrm>
            <a:off x="7117080" y="5163383"/>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3.22</a:t>
            </a:r>
          </a:p>
        </p:txBody>
      </p:sp>
      <p:sp>
        <p:nvSpPr>
          <p:cNvPr id="84" name="New shape" descr="15010GALLUP_OVRL_MN_50"/>
          <p:cNvSpPr/>
          <p:nvPr/>
        </p:nvSpPr>
        <p:spPr>
          <a:xfrm>
            <a:off x="8016240" y="5163383"/>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3.78</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descr="footer"/>
          <p:cNvSpPr/>
          <p:nvPr/>
        </p:nvSpPr>
        <p:spPr>
          <a:xfrm>
            <a:off x="0" y="6413500"/>
            <a:ext cx="9144000" cy="444500"/>
          </a:xfrm>
          <a:prstGeom prst="rect">
            <a:avLst/>
          </a:prstGeom>
          <a:solidFill>
            <a:srgbClr val="1A1A1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New shape" descr="pageNum"/>
          <p:cNvSpPr/>
          <p:nvPr/>
        </p:nvSpPr>
        <p:spPr>
          <a:xfrm>
            <a:off x="0" y="6413500"/>
            <a:ext cx="548640" cy="444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800">
                <a:solidFill>
                  <a:srgbClr val="61C250"/>
                </a:solidFill>
                <a:latin typeface="Arial" pitchFamily="34" charset="0"/>
              </a:rPr>
              <a:t>8</a:t>
            </a:r>
          </a:p>
        </p:txBody>
      </p:sp>
      <p:sp>
        <p:nvSpPr>
          <p:cNvPr id="4" name="New shape"/>
          <p:cNvSpPr/>
          <p:nvPr/>
        </p:nvSpPr>
        <p:spPr>
          <a:xfrm flipH="1">
            <a:off x="548640" y="6540500"/>
            <a:ext cx="0" cy="317500"/>
          </a:xfrm>
          <a:prstGeom prst="line">
            <a:avLst/>
          </a:prstGeom>
          <a:noFill/>
          <a:ln w="12700">
            <a:solidFill>
              <a:srgbClr val="61C2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 name="New shape"/>
          <p:cNvSpPr/>
          <p:nvPr/>
        </p:nvSpPr>
        <p:spPr>
          <a:xfrm>
            <a:off x="548640" y="6540500"/>
            <a:ext cx="5486400" cy="317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80000" lnSpcReduction="10000"/>
          </a:bodyPr>
          <a:lstStyle/>
          <a:p>
            <a:pPr algn="l"/>
            <a:r>
              <a:rPr sz="800">
                <a:solidFill>
                  <a:srgbClr val="FFFFFF"/>
                </a:solidFill>
                <a:latin typeface="Arial" pitchFamily="34" charset="0"/>
              </a:rPr>
              <a:t>Copyright © Gallup, Inc. All rights reserved. Copyright © 1993-1998 Gallup, Inc. All rights reserved.  The Gallup Q12 items are Gallup proprietary information and are protected by law. You may not administer a survey with the Q12 items or reproduce them without consent from Gallup.</a:t>
            </a:r>
          </a:p>
        </p:txBody>
      </p:sp>
      <p:sp>
        <p:nvSpPr>
          <p:cNvPr id="6" name="New shape"/>
          <p:cNvSpPr/>
          <p:nvPr/>
        </p:nvSpPr>
        <p:spPr>
          <a:xfrm>
            <a:off x="7937500" y="6540500"/>
            <a:ext cx="1206500" cy="317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0000" lnSpcReduction="20000"/>
          </a:bodyPr>
          <a:lstStyle/>
          <a:p>
            <a:pPr algn="l"/>
            <a:r>
              <a:rPr sz="2000">
                <a:solidFill>
                  <a:srgbClr val="FFFFFF"/>
                </a:solidFill>
                <a:latin typeface="Georgia"/>
              </a:rPr>
              <a:t>GALLUP</a:t>
            </a:r>
          </a:p>
        </p:txBody>
      </p:sp>
      <p:sp>
        <p:nvSpPr>
          <p:cNvPr id="7" name="New shape" descr="titleText"/>
          <p:cNvSpPr/>
          <p:nvPr/>
        </p:nvSpPr>
        <p:spPr>
          <a:xfrm>
            <a:off x="457200" y="279400"/>
            <a:ext cx="8530222" cy="5034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2700">
                <a:solidFill>
                  <a:srgbClr val="1A1A1A"/>
                </a:solidFill>
                <a:latin typeface="Georgia"/>
              </a:rPr>
              <a:t>Growth - How can I grow?</a:t>
            </a:r>
          </a:p>
        </p:txBody>
      </p:sp>
      <p:sp>
        <p:nvSpPr>
          <p:cNvPr id="8" name="New shape" descr="percentileFooter"/>
          <p:cNvSpPr/>
          <p:nvPr/>
        </p:nvSpPr>
        <p:spPr>
          <a:xfrm>
            <a:off x="0" y="6223000"/>
            <a:ext cx="26670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67500" lnSpcReduction="20000"/>
          </a:bodyPr>
          <a:lstStyle/>
          <a:p>
            <a:pPr algn="l"/>
            <a:r>
              <a:rPr sz="800">
                <a:solidFill>
                  <a:srgbClr val="000000"/>
                </a:solidFill>
                <a:latin typeface="Arial" pitchFamily="34" charset="0"/>
              </a:rPr>
              <a:t>Percentile Rank in Industry  - Education - Postsecondary/Higher Education Database</a:t>
            </a:r>
          </a:p>
        </p:txBody>
      </p:sp>
      <p:sp>
        <p:nvSpPr>
          <p:cNvPr id="9" name="New shape"/>
          <p:cNvSpPr/>
          <p:nvPr/>
        </p:nvSpPr>
        <p:spPr>
          <a:xfrm>
            <a:off x="2667000" y="6286500"/>
            <a:ext cx="63500" cy="63500"/>
          </a:xfrm>
          <a:prstGeom prst="rect">
            <a:avLst/>
          </a:prstGeom>
          <a:solidFill>
            <a:srgbClr val="E856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New shape"/>
          <p:cNvSpPr/>
          <p:nvPr/>
        </p:nvSpPr>
        <p:spPr>
          <a:xfrm>
            <a:off x="2730500" y="6223000"/>
            <a:ext cx="12319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2500" lnSpcReduction="10000"/>
          </a:bodyPr>
          <a:lstStyle/>
          <a:p>
            <a:pPr algn="l"/>
            <a:r>
              <a:rPr sz="800">
                <a:solidFill>
                  <a:srgbClr val="000000"/>
                </a:solidFill>
                <a:latin typeface="Arial" pitchFamily="34" charset="0"/>
              </a:rPr>
              <a:t>&lt; 25th Percentile</a:t>
            </a:r>
          </a:p>
        </p:txBody>
      </p:sp>
      <p:sp>
        <p:nvSpPr>
          <p:cNvPr id="11" name="New shape"/>
          <p:cNvSpPr/>
          <p:nvPr/>
        </p:nvSpPr>
        <p:spPr>
          <a:xfrm>
            <a:off x="3962400" y="6286500"/>
            <a:ext cx="63500" cy="63500"/>
          </a:xfrm>
          <a:prstGeom prst="rect">
            <a:avLst/>
          </a:prstGeom>
          <a:solidFill>
            <a:srgbClr val="FEEA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New shape"/>
          <p:cNvSpPr/>
          <p:nvPr/>
        </p:nvSpPr>
        <p:spPr>
          <a:xfrm>
            <a:off x="4025900" y="6223000"/>
            <a:ext cx="12319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2500" lnSpcReduction="10000"/>
          </a:bodyPr>
          <a:lstStyle/>
          <a:p>
            <a:pPr algn="l"/>
            <a:r>
              <a:rPr sz="800">
                <a:solidFill>
                  <a:srgbClr val="000000"/>
                </a:solidFill>
                <a:latin typeface="Arial" pitchFamily="34" charset="0"/>
              </a:rPr>
              <a:t>25-49th Percentile</a:t>
            </a:r>
          </a:p>
        </p:txBody>
      </p:sp>
      <p:sp>
        <p:nvSpPr>
          <p:cNvPr id="13" name="New shape"/>
          <p:cNvSpPr/>
          <p:nvPr/>
        </p:nvSpPr>
        <p:spPr>
          <a:xfrm>
            <a:off x="5257800" y="6286500"/>
            <a:ext cx="63500" cy="63500"/>
          </a:xfrm>
          <a:prstGeom prst="rect">
            <a:avLst/>
          </a:prstGeom>
          <a:solidFill>
            <a:srgbClr val="C3DC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New shape"/>
          <p:cNvSpPr/>
          <p:nvPr/>
        </p:nvSpPr>
        <p:spPr>
          <a:xfrm>
            <a:off x="5321300" y="6223000"/>
            <a:ext cx="12319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2500" lnSpcReduction="10000"/>
          </a:bodyPr>
          <a:lstStyle/>
          <a:p>
            <a:pPr algn="l"/>
            <a:r>
              <a:rPr sz="800">
                <a:solidFill>
                  <a:srgbClr val="000000"/>
                </a:solidFill>
                <a:latin typeface="Arial" pitchFamily="34" charset="0"/>
              </a:rPr>
              <a:t>50-74th Percentile</a:t>
            </a:r>
          </a:p>
        </p:txBody>
      </p:sp>
      <p:sp>
        <p:nvSpPr>
          <p:cNvPr id="15" name="New shape"/>
          <p:cNvSpPr/>
          <p:nvPr/>
        </p:nvSpPr>
        <p:spPr>
          <a:xfrm>
            <a:off x="6553200" y="6286500"/>
            <a:ext cx="63500" cy="63500"/>
          </a:xfrm>
          <a:prstGeom prst="rect">
            <a:avLst/>
          </a:prstGeom>
          <a:solidFill>
            <a:srgbClr val="61C2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New shape"/>
          <p:cNvSpPr/>
          <p:nvPr/>
        </p:nvSpPr>
        <p:spPr>
          <a:xfrm>
            <a:off x="6616700" y="6223000"/>
            <a:ext cx="12319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2500" lnSpcReduction="10000"/>
          </a:bodyPr>
          <a:lstStyle/>
          <a:p>
            <a:pPr algn="l"/>
            <a:r>
              <a:rPr sz="800">
                <a:solidFill>
                  <a:srgbClr val="000000"/>
                </a:solidFill>
                <a:latin typeface="Arial" pitchFamily="34" charset="0"/>
              </a:rPr>
              <a:t>75-89th Percentile</a:t>
            </a:r>
          </a:p>
        </p:txBody>
      </p:sp>
      <p:sp>
        <p:nvSpPr>
          <p:cNvPr id="17" name="New shape"/>
          <p:cNvSpPr/>
          <p:nvPr/>
        </p:nvSpPr>
        <p:spPr>
          <a:xfrm>
            <a:off x="7848600" y="6286500"/>
            <a:ext cx="63500" cy="63500"/>
          </a:xfrm>
          <a:prstGeom prst="rect">
            <a:avLst/>
          </a:prstGeom>
          <a:solidFill>
            <a:srgbClr val="0079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New shape"/>
          <p:cNvSpPr/>
          <p:nvPr/>
        </p:nvSpPr>
        <p:spPr>
          <a:xfrm>
            <a:off x="7912100" y="6223000"/>
            <a:ext cx="12319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2500" lnSpcReduction="10000"/>
          </a:bodyPr>
          <a:lstStyle/>
          <a:p>
            <a:pPr algn="l"/>
            <a:r>
              <a:rPr sz="800">
                <a:solidFill>
                  <a:srgbClr val="000000"/>
                </a:solidFill>
                <a:latin typeface="Arial" pitchFamily="34" charset="0"/>
              </a:rPr>
              <a:t>&gt;= 90th Percentile</a:t>
            </a:r>
          </a:p>
        </p:txBody>
      </p:sp>
      <p:sp>
        <p:nvSpPr>
          <p:cNvPr id="19" name="New shape" descr="longCategoryDesc"/>
          <p:cNvSpPr/>
          <p:nvPr/>
        </p:nvSpPr>
        <p:spPr>
          <a:xfrm>
            <a:off x="457200" y="782823"/>
            <a:ext cx="8538752" cy="51867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1400">
                <a:solidFill>
                  <a:srgbClr val="1A1A1A"/>
                </a:solidFill>
                <a:latin typeface="Arial" pitchFamily="34" charset="0"/>
              </a:rPr>
              <a:t>Employees need to be challenged to learn something new and find better ways to do their jobs.  They need to feel a sense of movement and progress as they mature in their roles.</a:t>
            </a:r>
          </a:p>
        </p:txBody>
      </p:sp>
      <p:sp>
        <p:nvSpPr>
          <p:cNvPr id="20" name="New shape" descr="ttlRespondents"/>
          <p:cNvSpPr/>
          <p:nvPr/>
        </p:nvSpPr>
        <p:spPr>
          <a:xfrm>
            <a:off x="457200" y="1619001"/>
            <a:ext cx="2849097" cy="2593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1100">
                <a:solidFill>
                  <a:srgbClr val="1A1A1A"/>
                </a:solidFill>
                <a:latin typeface="Arial" pitchFamily="34" charset="0"/>
              </a:rPr>
              <a:t>TOTAL RESPONDENTS</a:t>
            </a:r>
          </a:p>
        </p:txBody>
      </p:sp>
      <p:sp>
        <p:nvSpPr>
          <p:cNvPr id="21" name="New shape" descr="ttlRespondentsVALUE"/>
          <p:cNvSpPr/>
          <p:nvPr/>
        </p:nvSpPr>
        <p:spPr>
          <a:xfrm>
            <a:off x="457200" y="1878341"/>
            <a:ext cx="2851947" cy="50342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2700">
                <a:solidFill>
                  <a:srgbClr val="1A1A1A"/>
                </a:solidFill>
                <a:latin typeface="Arial" pitchFamily="34" charset="0"/>
              </a:rPr>
              <a:t>90</a:t>
            </a:r>
          </a:p>
        </p:txBody>
      </p:sp>
      <p:sp>
        <p:nvSpPr>
          <p:cNvPr id="22" name="New shape" descr="spdDial"/>
          <p:cNvSpPr/>
          <p:nvPr/>
        </p:nvSpPr>
        <p:spPr>
          <a:xfrm>
            <a:off x="3303451" y="1619001"/>
            <a:ext cx="2849097" cy="2593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1100">
                <a:solidFill>
                  <a:srgbClr val="1A1A1A"/>
                </a:solidFill>
                <a:latin typeface="Arial" pitchFamily="34" charset="0"/>
              </a:rPr>
              <a:t>CURRENT MEAN</a:t>
            </a:r>
          </a:p>
        </p:txBody>
      </p:sp>
      <p:graphicFrame>
        <p:nvGraphicFramePr>
          <p:cNvPr id="23" name="ChartObject" descr="spdDialValue"/>
          <p:cNvGraphicFramePr/>
          <p:nvPr/>
        </p:nvGraphicFramePr>
        <p:xfrm>
          <a:off x="2918851" y="1751340"/>
          <a:ext cx="2849097" cy="2054199"/>
        </p:xfrm>
        <a:graphic>
          <a:graphicData uri="http://schemas.openxmlformats.org/drawingml/2006/chart">
            <c:chart xmlns:c="http://schemas.openxmlformats.org/drawingml/2006/chart" xmlns:r="http://schemas.openxmlformats.org/officeDocument/2006/relationships" r:id="rId2"/>
          </a:graphicData>
        </a:graphic>
      </p:graphicFrame>
      <p:sp>
        <p:nvSpPr>
          <p:cNvPr id="24" name="New shape"/>
          <p:cNvSpPr/>
          <p:nvPr/>
        </p:nvSpPr>
        <p:spPr>
          <a:xfrm>
            <a:off x="2918851" y="1751341"/>
            <a:ext cx="2849097" cy="123252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ormAutofit/>
          </a:bodyPr>
          <a:lstStyle/>
          <a:p>
            <a:pPr algn="ctr"/>
            <a:r>
              <a:rPr sz="3600">
                <a:solidFill>
                  <a:srgbClr val="000000"/>
                </a:solidFill>
                <a:latin typeface="Arial" pitchFamily="34" charset="0"/>
              </a:rPr>
              <a:t>3.91</a:t>
            </a:r>
          </a:p>
        </p:txBody>
      </p:sp>
      <p:sp>
        <p:nvSpPr>
          <p:cNvPr id="25" name="New shape"/>
          <p:cNvSpPr/>
          <p:nvPr/>
        </p:nvSpPr>
        <p:spPr>
          <a:xfrm>
            <a:off x="3535035" y="3237860"/>
            <a:ext cx="854729" cy="4560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26" name="New shape" descr="freqDistFooter"/>
          <p:cNvSpPr/>
          <p:nvPr/>
        </p:nvSpPr>
        <p:spPr>
          <a:xfrm>
            <a:off x="0" y="5740400"/>
            <a:ext cx="9153144" cy="4576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800">
                <a:solidFill>
                  <a:srgbClr val="000000"/>
                </a:solidFill>
                <a:latin typeface="Arial" pitchFamily="34" charset="0"/>
              </a:rPr>
              <a:t>*Not shown if n &lt; 4 for Mean, Top Box, Verbatim Responses, and Sentiment, n &lt; 10 for Frequency, or data is unavailable.
* - Scores are not available due to data suppression.</a:t>
            </a:r>
          </a:p>
        </p:txBody>
      </p:sp>
      <p:sp>
        <p:nvSpPr>
          <p:cNvPr id="27" name="New shape" descr="Questions"/>
          <p:cNvSpPr/>
          <p:nvPr/>
        </p:nvSpPr>
        <p:spPr>
          <a:xfrm>
            <a:off x="228600" y="3424540"/>
            <a:ext cx="2222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sz="900">
                <a:solidFill>
                  <a:srgbClr val="666666"/>
                </a:solidFill>
                <a:latin typeface="Arial" pitchFamily="34" charset="0"/>
              </a:rPr>
              <a:t>Questions</a:t>
            </a:r>
          </a:p>
        </p:txBody>
      </p:sp>
      <p:sp>
        <p:nvSpPr>
          <p:cNvPr id="28" name="New shape" descr="Total N"/>
          <p:cNvSpPr/>
          <p:nvPr/>
        </p:nvSpPr>
        <p:spPr>
          <a:xfrm>
            <a:off x="2451100" y="3424540"/>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900">
                <a:solidFill>
                  <a:srgbClr val="666666"/>
                </a:solidFill>
                <a:latin typeface="Arial" pitchFamily="34" charset="0"/>
              </a:rPr>
              <a:t>Total N</a:t>
            </a:r>
          </a:p>
        </p:txBody>
      </p:sp>
      <p:sp>
        <p:nvSpPr>
          <p:cNvPr id="29" name="New shape" descr="Current Mean"/>
          <p:cNvSpPr/>
          <p:nvPr/>
        </p:nvSpPr>
        <p:spPr>
          <a:xfrm>
            <a:off x="3350260" y="3424540"/>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900">
                <a:solidFill>
                  <a:srgbClr val="666666"/>
                </a:solidFill>
                <a:latin typeface="Arial" pitchFamily="34" charset="0"/>
              </a:rPr>
              <a:t>Current Mean</a:t>
            </a:r>
          </a:p>
        </p:txBody>
      </p:sp>
      <p:sp>
        <p:nvSpPr>
          <p:cNvPr id="30" name="New shape" descr="Frequency Distribution&#10;1% 2% 3% 4% 5%"/>
          <p:cNvSpPr/>
          <p:nvPr/>
        </p:nvSpPr>
        <p:spPr>
          <a:xfrm>
            <a:off x="4249420" y="3424540"/>
            <a:ext cx="1968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900">
                <a:solidFill>
                  <a:srgbClr val="666666"/>
                </a:solidFill>
                <a:latin typeface="Arial" pitchFamily="34" charset="0"/>
              </a:rPr>
              <a:t>Frequency Distribution
1% 2% 3% 4% 5%</a:t>
            </a:r>
          </a:p>
        </p:txBody>
      </p:sp>
      <p:sp>
        <p:nvSpPr>
          <p:cNvPr id="31" name="New shape" descr="Current Topbox"/>
          <p:cNvSpPr/>
          <p:nvPr/>
        </p:nvSpPr>
        <p:spPr>
          <a:xfrm>
            <a:off x="6217920" y="3424540"/>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900">
                <a:solidFill>
                  <a:srgbClr val="666666"/>
                </a:solidFill>
                <a:latin typeface="Arial" pitchFamily="34" charset="0"/>
              </a:rPr>
              <a:t>Current Topbox</a:t>
            </a:r>
          </a:p>
        </p:txBody>
      </p:sp>
      <p:sp>
        <p:nvSpPr>
          <p:cNvPr id="32" name="New shape" descr="Gallup Overall Mean 25"/>
          <p:cNvSpPr/>
          <p:nvPr/>
        </p:nvSpPr>
        <p:spPr>
          <a:xfrm>
            <a:off x="7117080" y="3424540"/>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a:bodyPr>
          <a:lstStyle/>
          <a:p>
            <a:pPr algn="ctr"/>
            <a:r>
              <a:rPr sz="900">
                <a:solidFill>
                  <a:srgbClr val="666666"/>
                </a:solidFill>
                <a:latin typeface="Arial" pitchFamily="34" charset="0"/>
              </a:rPr>
              <a:t>Gallup Overall Mean 25</a:t>
            </a:r>
          </a:p>
        </p:txBody>
      </p:sp>
      <p:sp>
        <p:nvSpPr>
          <p:cNvPr id="33" name="New shape" descr="Gallup Overall Mean 50"/>
          <p:cNvSpPr/>
          <p:nvPr/>
        </p:nvSpPr>
        <p:spPr>
          <a:xfrm>
            <a:off x="8016240" y="3424540"/>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a:bodyPr>
          <a:lstStyle/>
          <a:p>
            <a:pPr algn="ctr"/>
            <a:r>
              <a:rPr sz="900">
                <a:solidFill>
                  <a:srgbClr val="666666"/>
                </a:solidFill>
                <a:latin typeface="Arial" pitchFamily="34" charset="0"/>
              </a:rPr>
              <a:t>Gallup Overall Mean 50</a:t>
            </a:r>
          </a:p>
        </p:txBody>
      </p:sp>
      <p:sp>
        <p:nvSpPr>
          <p:cNvPr id="34" name="New shape"/>
          <p:cNvSpPr/>
          <p:nvPr/>
        </p:nvSpPr>
        <p:spPr>
          <a:xfrm>
            <a:off x="228600" y="3805540"/>
            <a:ext cx="8686800" cy="1270"/>
          </a:xfrm>
          <a:prstGeom prst="line">
            <a:avLst/>
          </a:prstGeom>
          <a:noFill/>
          <a:ln w="12700">
            <a:solidFill>
              <a:srgbClr val="A9ABA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36" name="New shape" descr="15011"/>
          <p:cNvSpPr/>
          <p:nvPr/>
        </p:nvSpPr>
        <p:spPr>
          <a:xfrm>
            <a:off x="228600" y="3806810"/>
            <a:ext cx="2222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sz="1000" b="1">
                <a:solidFill>
                  <a:srgbClr val="1A1A1A"/>
                </a:solidFill>
                <a:latin typeface="Arial" pitchFamily="34" charset="0"/>
              </a:rPr>
              <a:t>Q11:</a:t>
            </a:r>
            <a:r>
              <a:rPr sz="1000" b="0">
                <a:solidFill>
                  <a:srgbClr val="1A1A1A"/>
                </a:solidFill>
                <a:latin typeface="Arial" pitchFamily="34" charset="0"/>
              </a:rPr>
              <a:t> Progress</a:t>
            </a:r>
          </a:p>
        </p:txBody>
      </p:sp>
      <p:sp>
        <p:nvSpPr>
          <p:cNvPr id="37" name="New shape" descr="15011: count"/>
          <p:cNvSpPr/>
          <p:nvPr/>
        </p:nvSpPr>
        <p:spPr>
          <a:xfrm>
            <a:off x="2451100" y="3806810"/>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87</a:t>
            </a:r>
          </a:p>
        </p:txBody>
      </p:sp>
      <p:sp>
        <p:nvSpPr>
          <p:cNvPr id="38" name="New shape" descr="15011: currentMean"/>
          <p:cNvSpPr/>
          <p:nvPr/>
        </p:nvSpPr>
        <p:spPr>
          <a:xfrm>
            <a:off x="3350260" y="3806810"/>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9" name="New shape" descr="15011: currentMeanInside"/>
          <p:cNvSpPr/>
          <p:nvPr/>
        </p:nvSpPr>
        <p:spPr>
          <a:xfrm>
            <a:off x="3445510" y="3838560"/>
            <a:ext cx="708660" cy="317500"/>
          </a:xfrm>
          <a:prstGeom prst="rect">
            <a:avLst/>
          </a:prstGeom>
          <a:solidFill>
            <a:srgbClr val="C3DC73"/>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3.71</a:t>
            </a:r>
          </a:p>
        </p:txBody>
      </p:sp>
      <p:sp>
        <p:nvSpPr>
          <p:cNvPr id="40" name="New shape" descr="15011: fd"/>
          <p:cNvSpPr/>
          <p:nvPr/>
        </p:nvSpPr>
        <p:spPr>
          <a:xfrm>
            <a:off x="4249420" y="3806810"/>
            <a:ext cx="1968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aphicFrame>
        <p:nvGraphicFramePr>
          <p:cNvPr id="41" name="ChartObject"/>
          <p:cNvGraphicFramePr/>
          <p:nvPr/>
        </p:nvGraphicFramePr>
        <p:xfrm>
          <a:off x="4249420" y="3743310"/>
          <a:ext cx="1968500" cy="508000"/>
        </p:xfrm>
        <a:graphic>
          <a:graphicData uri="http://schemas.openxmlformats.org/drawingml/2006/chart">
            <c:chart xmlns:c="http://schemas.openxmlformats.org/drawingml/2006/chart" xmlns:r="http://schemas.openxmlformats.org/officeDocument/2006/relationships" r:id="rId3"/>
          </a:graphicData>
        </a:graphic>
      </p:graphicFrame>
      <p:sp>
        <p:nvSpPr>
          <p:cNvPr id="42" name="New shape" descr="15011: topBox"/>
          <p:cNvSpPr/>
          <p:nvPr/>
        </p:nvSpPr>
        <p:spPr>
          <a:xfrm>
            <a:off x="6217920" y="3806810"/>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3" name="New shape" descr="15011: topBoxInside"/>
          <p:cNvSpPr/>
          <p:nvPr/>
        </p:nvSpPr>
        <p:spPr>
          <a:xfrm>
            <a:off x="6313170" y="3838560"/>
            <a:ext cx="708660" cy="317500"/>
          </a:xfrm>
          <a:prstGeom prst="rect">
            <a:avLst/>
          </a:prstGeom>
          <a:solidFill>
            <a:srgbClr val="C3DC73"/>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33</a:t>
            </a:r>
          </a:p>
        </p:txBody>
      </p:sp>
      <p:sp>
        <p:nvSpPr>
          <p:cNvPr id="44" name="New shape" descr="15011GALLUP_OVRL_MN_25"/>
          <p:cNvSpPr/>
          <p:nvPr/>
        </p:nvSpPr>
        <p:spPr>
          <a:xfrm>
            <a:off x="7117080" y="3806810"/>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3.52</a:t>
            </a:r>
          </a:p>
        </p:txBody>
      </p:sp>
      <p:sp>
        <p:nvSpPr>
          <p:cNvPr id="45" name="New shape" descr="15011GALLUP_OVRL_MN_50"/>
          <p:cNvSpPr/>
          <p:nvPr/>
        </p:nvSpPr>
        <p:spPr>
          <a:xfrm>
            <a:off x="8016240" y="3806810"/>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4.09</a:t>
            </a:r>
          </a:p>
        </p:txBody>
      </p:sp>
      <p:sp>
        <p:nvSpPr>
          <p:cNvPr id="47" name="New shape"/>
          <p:cNvSpPr/>
          <p:nvPr/>
        </p:nvSpPr>
        <p:spPr>
          <a:xfrm>
            <a:off x="228600" y="4187810"/>
            <a:ext cx="8686800" cy="0"/>
          </a:xfrm>
          <a:prstGeom prst="line">
            <a:avLst/>
          </a:prstGeom>
          <a:noFill/>
          <a:ln w="12700">
            <a:solidFill>
              <a:srgbClr val="A9ABA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49" name="New shape" descr="15012"/>
          <p:cNvSpPr/>
          <p:nvPr/>
        </p:nvSpPr>
        <p:spPr>
          <a:xfrm>
            <a:off x="228600" y="4187810"/>
            <a:ext cx="2222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sz="1000" b="1">
                <a:solidFill>
                  <a:srgbClr val="1A1A1A"/>
                </a:solidFill>
                <a:latin typeface="Arial" pitchFamily="34" charset="0"/>
              </a:rPr>
              <a:t>Q12:</a:t>
            </a:r>
            <a:r>
              <a:rPr sz="1000" b="0">
                <a:solidFill>
                  <a:srgbClr val="1A1A1A"/>
                </a:solidFill>
                <a:latin typeface="Arial" pitchFamily="34" charset="0"/>
              </a:rPr>
              <a:t> Learn and Grow</a:t>
            </a:r>
          </a:p>
        </p:txBody>
      </p:sp>
      <p:sp>
        <p:nvSpPr>
          <p:cNvPr id="50" name="New shape" descr="15012: count"/>
          <p:cNvSpPr/>
          <p:nvPr/>
        </p:nvSpPr>
        <p:spPr>
          <a:xfrm>
            <a:off x="2451100" y="4187810"/>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90</a:t>
            </a:r>
          </a:p>
        </p:txBody>
      </p:sp>
      <p:sp>
        <p:nvSpPr>
          <p:cNvPr id="51" name="New shape" descr="15012: currentMean"/>
          <p:cNvSpPr/>
          <p:nvPr/>
        </p:nvSpPr>
        <p:spPr>
          <a:xfrm>
            <a:off x="3350260" y="4187810"/>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52" name="New shape" descr="15012: currentMeanInside"/>
          <p:cNvSpPr/>
          <p:nvPr/>
        </p:nvSpPr>
        <p:spPr>
          <a:xfrm>
            <a:off x="3445510" y="4219560"/>
            <a:ext cx="708660" cy="317500"/>
          </a:xfrm>
          <a:prstGeom prst="rect">
            <a:avLst/>
          </a:prstGeom>
          <a:solidFill>
            <a:srgbClr val="C3DC73"/>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4.11</a:t>
            </a:r>
          </a:p>
        </p:txBody>
      </p:sp>
      <p:sp>
        <p:nvSpPr>
          <p:cNvPr id="53" name="New shape" descr="15012: fd"/>
          <p:cNvSpPr/>
          <p:nvPr/>
        </p:nvSpPr>
        <p:spPr>
          <a:xfrm>
            <a:off x="4249420" y="4187810"/>
            <a:ext cx="1968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aphicFrame>
        <p:nvGraphicFramePr>
          <p:cNvPr id="54" name="ChartObject"/>
          <p:cNvGraphicFramePr/>
          <p:nvPr/>
        </p:nvGraphicFramePr>
        <p:xfrm>
          <a:off x="4249420" y="4124310"/>
          <a:ext cx="1968500" cy="508000"/>
        </p:xfrm>
        <a:graphic>
          <a:graphicData uri="http://schemas.openxmlformats.org/drawingml/2006/chart">
            <c:chart xmlns:c="http://schemas.openxmlformats.org/drawingml/2006/chart" xmlns:r="http://schemas.openxmlformats.org/officeDocument/2006/relationships" r:id="rId4"/>
          </a:graphicData>
        </a:graphic>
      </p:graphicFrame>
      <p:sp>
        <p:nvSpPr>
          <p:cNvPr id="55" name="New shape" descr="15012: topBox"/>
          <p:cNvSpPr/>
          <p:nvPr/>
        </p:nvSpPr>
        <p:spPr>
          <a:xfrm>
            <a:off x="6217920" y="4187810"/>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56" name="New shape" descr="15012: topBoxInside"/>
          <p:cNvSpPr/>
          <p:nvPr/>
        </p:nvSpPr>
        <p:spPr>
          <a:xfrm>
            <a:off x="6313170" y="4219560"/>
            <a:ext cx="708660" cy="317500"/>
          </a:xfrm>
          <a:prstGeom prst="rect">
            <a:avLst/>
          </a:prstGeom>
          <a:solidFill>
            <a:srgbClr val="FEEA8A"/>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36</a:t>
            </a:r>
          </a:p>
        </p:txBody>
      </p:sp>
      <p:sp>
        <p:nvSpPr>
          <p:cNvPr id="57" name="New shape" descr="15012GALLUP_OVRL_MN_25"/>
          <p:cNvSpPr/>
          <p:nvPr/>
        </p:nvSpPr>
        <p:spPr>
          <a:xfrm>
            <a:off x="7117080" y="4187810"/>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3.73</a:t>
            </a:r>
          </a:p>
        </p:txBody>
      </p:sp>
      <p:sp>
        <p:nvSpPr>
          <p:cNvPr id="58" name="New shape" descr="15012GALLUP_OVRL_MN_50"/>
          <p:cNvSpPr/>
          <p:nvPr/>
        </p:nvSpPr>
        <p:spPr>
          <a:xfrm>
            <a:off x="8016240" y="4187810"/>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4.18</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ew shape" descr="footer"/>
          <p:cNvSpPr/>
          <p:nvPr/>
        </p:nvSpPr>
        <p:spPr>
          <a:xfrm>
            <a:off x="0" y="6413500"/>
            <a:ext cx="9144000" cy="444500"/>
          </a:xfrm>
          <a:prstGeom prst="rect">
            <a:avLst/>
          </a:prstGeom>
          <a:solidFill>
            <a:srgbClr val="1A1A1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 name="New shape" descr="pageNum"/>
          <p:cNvSpPr/>
          <p:nvPr/>
        </p:nvSpPr>
        <p:spPr>
          <a:xfrm>
            <a:off x="0" y="6413500"/>
            <a:ext cx="548640" cy="444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800">
                <a:solidFill>
                  <a:srgbClr val="61C250"/>
                </a:solidFill>
                <a:latin typeface="Arial" pitchFamily="34" charset="0"/>
              </a:rPr>
              <a:t>9</a:t>
            </a:r>
          </a:p>
        </p:txBody>
      </p:sp>
      <p:sp>
        <p:nvSpPr>
          <p:cNvPr id="4" name="New shape"/>
          <p:cNvSpPr/>
          <p:nvPr/>
        </p:nvSpPr>
        <p:spPr>
          <a:xfrm flipH="1">
            <a:off x="548640" y="6540500"/>
            <a:ext cx="0" cy="317500"/>
          </a:xfrm>
          <a:prstGeom prst="line">
            <a:avLst/>
          </a:prstGeom>
          <a:noFill/>
          <a:ln w="12700">
            <a:solidFill>
              <a:srgbClr val="61C25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 name="New shape"/>
          <p:cNvSpPr/>
          <p:nvPr/>
        </p:nvSpPr>
        <p:spPr>
          <a:xfrm>
            <a:off x="548640" y="6540500"/>
            <a:ext cx="5486400" cy="317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80000" lnSpcReduction="10000"/>
          </a:bodyPr>
          <a:lstStyle/>
          <a:p>
            <a:pPr algn="l"/>
            <a:r>
              <a:rPr sz="800">
                <a:solidFill>
                  <a:srgbClr val="FFFFFF"/>
                </a:solidFill>
                <a:latin typeface="Arial" pitchFamily="34" charset="0"/>
              </a:rPr>
              <a:t>Copyright © Gallup, Inc. All rights reserved. Copyright © 1993-1998 Gallup, Inc. All rights reserved.  The Gallup Q12 items are Gallup proprietary information and are protected by law. You may not administer a survey with the Q12 items or reproduce them without consent from Gallup.</a:t>
            </a:r>
          </a:p>
        </p:txBody>
      </p:sp>
      <p:sp>
        <p:nvSpPr>
          <p:cNvPr id="6" name="New shape"/>
          <p:cNvSpPr/>
          <p:nvPr/>
        </p:nvSpPr>
        <p:spPr>
          <a:xfrm>
            <a:off x="7937500" y="6540500"/>
            <a:ext cx="1206500" cy="317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0000" lnSpcReduction="20000"/>
          </a:bodyPr>
          <a:lstStyle/>
          <a:p>
            <a:pPr algn="l"/>
            <a:r>
              <a:rPr sz="2000">
                <a:solidFill>
                  <a:srgbClr val="FFFFFF"/>
                </a:solidFill>
                <a:latin typeface="Georgia"/>
              </a:rPr>
              <a:t>GALLUP</a:t>
            </a:r>
          </a:p>
        </p:txBody>
      </p:sp>
      <p:sp>
        <p:nvSpPr>
          <p:cNvPr id="7" name="New shape" descr="titleText"/>
          <p:cNvSpPr/>
          <p:nvPr/>
        </p:nvSpPr>
        <p:spPr>
          <a:xfrm>
            <a:off x="228600" y="279400"/>
            <a:ext cx="8759051" cy="33561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1600">
                <a:solidFill>
                  <a:srgbClr val="1A1A1A"/>
                </a:solidFill>
                <a:latin typeface="Arial" pitchFamily="34" charset="0"/>
              </a:rPr>
              <a:t>Custom Questions</a:t>
            </a:r>
          </a:p>
        </p:txBody>
      </p:sp>
      <p:sp>
        <p:nvSpPr>
          <p:cNvPr id="8" name="New shape" descr="percentileFooter"/>
          <p:cNvSpPr/>
          <p:nvPr/>
        </p:nvSpPr>
        <p:spPr>
          <a:xfrm>
            <a:off x="0" y="6223000"/>
            <a:ext cx="26670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67500" lnSpcReduction="20000"/>
          </a:bodyPr>
          <a:lstStyle/>
          <a:p>
            <a:pPr algn="l"/>
            <a:r>
              <a:rPr sz="800">
                <a:solidFill>
                  <a:srgbClr val="000000"/>
                </a:solidFill>
                <a:latin typeface="Arial" pitchFamily="34" charset="0"/>
              </a:rPr>
              <a:t>Percentile Rank in Industry  - Education - Postsecondary/Higher Education Database</a:t>
            </a:r>
          </a:p>
        </p:txBody>
      </p:sp>
      <p:sp>
        <p:nvSpPr>
          <p:cNvPr id="9" name="New shape"/>
          <p:cNvSpPr/>
          <p:nvPr/>
        </p:nvSpPr>
        <p:spPr>
          <a:xfrm>
            <a:off x="2667000" y="6286500"/>
            <a:ext cx="63500" cy="63500"/>
          </a:xfrm>
          <a:prstGeom prst="rect">
            <a:avLst/>
          </a:prstGeom>
          <a:solidFill>
            <a:srgbClr val="E8565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New shape"/>
          <p:cNvSpPr/>
          <p:nvPr/>
        </p:nvSpPr>
        <p:spPr>
          <a:xfrm>
            <a:off x="2730500" y="6223000"/>
            <a:ext cx="12319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2500" lnSpcReduction="10000"/>
          </a:bodyPr>
          <a:lstStyle/>
          <a:p>
            <a:pPr algn="l"/>
            <a:r>
              <a:rPr sz="800">
                <a:solidFill>
                  <a:srgbClr val="000000"/>
                </a:solidFill>
                <a:latin typeface="Arial" pitchFamily="34" charset="0"/>
              </a:rPr>
              <a:t>&lt; 25th Percentile</a:t>
            </a:r>
          </a:p>
        </p:txBody>
      </p:sp>
      <p:sp>
        <p:nvSpPr>
          <p:cNvPr id="11" name="New shape"/>
          <p:cNvSpPr/>
          <p:nvPr/>
        </p:nvSpPr>
        <p:spPr>
          <a:xfrm>
            <a:off x="3962400" y="6286500"/>
            <a:ext cx="63500" cy="63500"/>
          </a:xfrm>
          <a:prstGeom prst="rect">
            <a:avLst/>
          </a:prstGeom>
          <a:solidFill>
            <a:srgbClr val="FEEA8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2" name="New shape"/>
          <p:cNvSpPr/>
          <p:nvPr/>
        </p:nvSpPr>
        <p:spPr>
          <a:xfrm>
            <a:off x="4025900" y="6223000"/>
            <a:ext cx="12319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2500" lnSpcReduction="10000"/>
          </a:bodyPr>
          <a:lstStyle/>
          <a:p>
            <a:pPr algn="l"/>
            <a:r>
              <a:rPr sz="800">
                <a:solidFill>
                  <a:srgbClr val="000000"/>
                </a:solidFill>
                <a:latin typeface="Arial" pitchFamily="34" charset="0"/>
              </a:rPr>
              <a:t>25-49th Percentile</a:t>
            </a:r>
          </a:p>
        </p:txBody>
      </p:sp>
      <p:sp>
        <p:nvSpPr>
          <p:cNvPr id="13" name="New shape"/>
          <p:cNvSpPr/>
          <p:nvPr/>
        </p:nvSpPr>
        <p:spPr>
          <a:xfrm>
            <a:off x="5257800" y="6286500"/>
            <a:ext cx="63500" cy="63500"/>
          </a:xfrm>
          <a:prstGeom prst="rect">
            <a:avLst/>
          </a:prstGeom>
          <a:solidFill>
            <a:srgbClr val="C3DC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4" name="New shape"/>
          <p:cNvSpPr/>
          <p:nvPr/>
        </p:nvSpPr>
        <p:spPr>
          <a:xfrm>
            <a:off x="5321300" y="6223000"/>
            <a:ext cx="12319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2500" lnSpcReduction="10000"/>
          </a:bodyPr>
          <a:lstStyle/>
          <a:p>
            <a:pPr algn="l"/>
            <a:r>
              <a:rPr sz="800">
                <a:solidFill>
                  <a:srgbClr val="000000"/>
                </a:solidFill>
                <a:latin typeface="Arial" pitchFamily="34" charset="0"/>
              </a:rPr>
              <a:t>50-74th Percentile</a:t>
            </a:r>
          </a:p>
        </p:txBody>
      </p:sp>
      <p:sp>
        <p:nvSpPr>
          <p:cNvPr id="15" name="New shape"/>
          <p:cNvSpPr/>
          <p:nvPr/>
        </p:nvSpPr>
        <p:spPr>
          <a:xfrm>
            <a:off x="6553200" y="6286500"/>
            <a:ext cx="63500" cy="63500"/>
          </a:xfrm>
          <a:prstGeom prst="rect">
            <a:avLst/>
          </a:prstGeom>
          <a:solidFill>
            <a:srgbClr val="61C2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New shape"/>
          <p:cNvSpPr/>
          <p:nvPr/>
        </p:nvSpPr>
        <p:spPr>
          <a:xfrm>
            <a:off x="6616700" y="6223000"/>
            <a:ext cx="12319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2500" lnSpcReduction="10000"/>
          </a:bodyPr>
          <a:lstStyle/>
          <a:p>
            <a:pPr algn="l"/>
            <a:r>
              <a:rPr sz="800">
                <a:solidFill>
                  <a:srgbClr val="000000"/>
                </a:solidFill>
                <a:latin typeface="Arial" pitchFamily="34" charset="0"/>
              </a:rPr>
              <a:t>75-89th Percentile</a:t>
            </a:r>
          </a:p>
        </p:txBody>
      </p:sp>
      <p:sp>
        <p:nvSpPr>
          <p:cNvPr id="17" name="New shape"/>
          <p:cNvSpPr/>
          <p:nvPr/>
        </p:nvSpPr>
        <p:spPr>
          <a:xfrm>
            <a:off x="7848600" y="6286500"/>
            <a:ext cx="63500" cy="63500"/>
          </a:xfrm>
          <a:prstGeom prst="rect">
            <a:avLst/>
          </a:prstGeom>
          <a:solidFill>
            <a:srgbClr val="0079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8" name="New shape"/>
          <p:cNvSpPr/>
          <p:nvPr/>
        </p:nvSpPr>
        <p:spPr>
          <a:xfrm>
            <a:off x="7912100" y="6223000"/>
            <a:ext cx="1231900" cy="190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rmAutofit fontScale="92500" lnSpcReduction="10000"/>
          </a:bodyPr>
          <a:lstStyle/>
          <a:p>
            <a:pPr algn="l"/>
            <a:r>
              <a:rPr sz="800">
                <a:solidFill>
                  <a:srgbClr val="000000"/>
                </a:solidFill>
                <a:latin typeface="Arial" pitchFamily="34" charset="0"/>
              </a:rPr>
              <a:t>&gt;= 90th Percentile</a:t>
            </a:r>
          </a:p>
        </p:txBody>
      </p:sp>
      <p:sp>
        <p:nvSpPr>
          <p:cNvPr id="19" name="New shape" descr="freqDistFooter"/>
          <p:cNvSpPr/>
          <p:nvPr/>
        </p:nvSpPr>
        <p:spPr>
          <a:xfrm>
            <a:off x="0" y="5740400"/>
            <a:ext cx="9153144" cy="4576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spAutoFit/>
          </a:bodyPr>
          <a:lstStyle/>
          <a:p>
            <a:pPr algn="l"/>
            <a:r>
              <a:rPr sz="800">
                <a:solidFill>
                  <a:srgbClr val="000000"/>
                </a:solidFill>
                <a:latin typeface="Arial" pitchFamily="34" charset="0"/>
              </a:rPr>
              <a:t>*Not shown if n &lt; 4 for Mean, Top Box, Verbatim Responses, and Sentiment, n &lt; 10 for Frequency, or data is unavailable.
* - Scores are not available due to data suppression.</a:t>
            </a:r>
          </a:p>
        </p:txBody>
      </p:sp>
      <p:sp>
        <p:nvSpPr>
          <p:cNvPr id="20" name="New shape" descr="quesSec"/>
          <p:cNvSpPr/>
          <p:nvPr/>
        </p:nvSpPr>
        <p:spPr>
          <a:xfrm>
            <a:off x="0" y="5511800"/>
            <a:ext cx="9144000" cy="2286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sz="800">
                <a:solidFill>
                  <a:srgbClr val="1A1A1A"/>
                </a:solidFill>
                <a:latin typeface="Arial" pitchFamily="34" charset="0"/>
              </a:rPr>
              <a:t>*Some questions are hidden due to the survey’s question-level security settings.</a:t>
            </a:r>
          </a:p>
        </p:txBody>
      </p:sp>
      <p:sp>
        <p:nvSpPr>
          <p:cNvPr id="21" name="New shape" descr="Questions"/>
          <p:cNvSpPr/>
          <p:nvPr/>
        </p:nvSpPr>
        <p:spPr>
          <a:xfrm>
            <a:off x="228600" y="615015"/>
            <a:ext cx="2222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sz="900">
                <a:solidFill>
                  <a:srgbClr val="666666"/>
                </a:solidFill>
                <a:latin typeface="Arial" pitchFamily="34" charset="0"/>
              </a:rPr>
              <a:t>Questions</a:t>
            </a:r>
          </a:p>
        </p:txBody>
      </p:sp>
      <p:sp>
        <p:nvSpPr>
          <p:cNvPr id="22" name="New shape" descr="Total N"/>
          <p:cNvSpPr/>
          <p:nvPr/>
        </p:nvSpPr>
        <p:spPr>
          <a:xfrm>
            <a:off x="2451100" y="61501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900">
                <a:solidFill>
                  <a:srgbClr val="666666"/>
                </a:solidFill>
                <a:latin typeface="Arial" pitchFamily="34" charset="0"/>
              </a:rPr>
              <a:t>Total N</a:t>
            </a:r>
          </a:p>
        </p:txBody>
      </p:sp>
      <p:sp>
        <p:nvSpPr>
          <p:cNvPr id="23" name="New shape" descr="Current Mean"/>
          <p:cNvSpPr/>
          <p:nvPr/>
        </p:nvSpPr>
        <p:spPr>
          <a:xfrm>
            <a:off x="3350260" y="61501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900">
                <a:solidFill>
                  <a:srgbClr val="666666"/>
                </a:solidFill>
                <a:latin typeface="Arial" pitchFamily="34" charset="0"/>
              </a:rPr>
              <a:t>Current Mean</a:t>
            </a:r>
          </a:p>
        </p:txBody>
      </p:sp>
      <p:sp>
        <p:nvSpPr>
          <p:cNvPr id="24" name="New shape" descr="Frequency Distribution&#10;1% 2% 3% 4% 5%"/>
          <p:cNvSpPr/>
          <p:nvPr/>
        </p:nvSpPr>
        <p:spPr>
          <a:xfrm>
            <a:off x="4249420" y="615015"/>
            <a:ext cx="196850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900">
                <a:solidFill>
                  <a:srgbClr val="666666"/>
                </a:solidFill>
                <a:latin typeface="Arial" pitchFamily="34" charset="0"/>
              </a:rPr>
              <a:t>Frequency Distribution
1% 2% 3% 4% 5%</a:t>
            </a:r>
          </a:p>
        </p:txBody>
      </p:sp>
      <p:sp>
        <p:nvSpPr>
          <p:cNvPr id="25" name="New shape" descr="Current Topbox"/>
          <p:cNvSpPr/>
          <p:nvPr/>
        </p:nvSpPr>
        <p:spPr>
          <a:xfrm>
            <a:off x="6217920" y="61501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900">
                <a:solidFill>
                  <a:srgbClr val="666666"/>
                </a:solidFill>
                <a:latin typeface="Arial" pitchFamily="34" charset="0"/>
              </a:rPr>
              <a:t>Current Topbox</a:t>
            </a:r>
          </a:p>
        </p:txBody>
      </p:sp>
      <p:sp>
        <p:nvSpPr>
          <p:cNvPr id="26" name="New shape" descr="Gallup Overall Mean 25"/>
          <p:cNvSpPr/>
          <p:nvPr/>
        </p:nvSpPr>
        <p:spPr>
          <a:xfrm>
            <a:off x="7117080" y="61501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a:bodyPr>
          <a:lstStyle/>
          <a:p>
            <a:pPr algn="ctr"/>
            <a:r>
              <a:rPr sz="900">
                <a:solidFill>
                  <a:srgbClr val="666666"/>
                </a:solidFill>
                <a:latin typeface="Arial" pitchFamily="34" charset="0"/>
              </a:rPr>
              <a:t>Gallup Overall Mean 25</a:t>
            </a:r>
          </a:p>
        </p:txBody>
      </p:sp>
      <p:sp>
        <p:nvSpPr>
          <p:cNvPr id="27" name="New shape" descr="Gallup Overall Mean 50"/>
          <p:cNvSpPr/>
          <p:nvPr/>
        </p:nvSpPr>
        <p:spPr>
          <a:xfrm>
            <a:off x="8016240" y="615015"/>
            <a:ext cx="899160" cy="381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fontScale="92500"/>
          </a:bodyPr>
          <a:lstStyle/>
          <a:p>
            <a:pPr algn="ctr"/>
            <a:r>
              <a:rPr sz="900">
                <a:solidFill>
                  <a:srgbClr val="666666"/>
                </a:solidFill>
                <a:latin typeface="Arial" pitchFamily="34" charset="0"/>
              </a:rPr>
              <a:t>Gallup Overall Mean 50</a:t>
            </a:r>
          </a:p>
        </p:txBody>
      </p:sp>
      <p:sp>
        <p:nvSpPr>
          <p:cNvPr id="28" name="New shape"/>
          <p:cNvSpPr/>
          <p:nvPr/>
        </p:nvSpPr>
        <p:spPr>
          <a:xfrm>
            <a:off x="228600" y="996015"/>
            <a:ext cx="8686800" cy="1270"/>
          </a:xfrm>
          <a:prstGeom prst="line">
            <a:avLst/>
          </a:prstGeom>
          <a:noFill/>
          <a:ln w="12700">
            <a:solidFill>
              <a:srgbClr val="A9ABA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30" name="New shape" descr="26973"/>
          <p:cNvSpPr/>
          <p:nvPr/>
        </p:nvSpPr>
        <p:spPr>
          <a:xfrm>
            <a:off x="228600" y="997285"/>
            <a:ext cx="2222500" cy="5491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sz="1000">
                <a:solidFill>
                  <a:srgbClr val="1A1A1A"/>
                </a:solidFill>
                <a:latin typeface="Arial" pitchFamily="34" charset="0"/>
              </a:rPr>
              <a:t>There is open communication throughout all levels of my organization.</a:t>
            </a:r>
          </a:p>
        </p:txBody>
      </p:sp>
      <p:sp>
        <p:nvSpPr>
          <p:cNvPr id="31" name="New shape" descr="26973: count"/>
          <p:cNvSpPr/>
          <p:nvPr/>
        </p:nvSpPr>
        <p:spPr>
          <a:xfrm>
            <a:off x="2451100" y="997285"/>
            <a:ext cx="899160" cy="5491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91</a:t>
            </a:r>
          </a:p>
        </p:txBody>
      </p:sp>
      <p:sp>
        <p:nvSpPr>
          <p:cNvPr id="32" name="New shape" descr="26973: currentMean"/>
          <p:cNvSpPr/>
          <p:nvPr/>
        </p:nvSpPr>
        <p:spPr>
          <a:xfrm>
            <a:off x="3350260" y="997285"/>
            <a:ext cx="899160" cy="5491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3" name="New shape" descr="26973: currentMeanInside"/>
          <p:cNvSpPr/>
          <p:nvPr/>
        </p:nvSpPr>
        <p:spPr>
          <a:xfrm>
            <a:off x="3445510" y="1113130"/>
            <a:ext cx="708660" cy="317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3.37</a:t>
            </a:r>
          </a:p>
        </p:txBody>
      </p:sp>
      <p:sp>
        <p:nvSpPr>
          <p:cNvPr id="34" name="New shape" descr="26973: fd"/>
          <p:cNvSpPr/>
          <p:nvPr/>
        </p:nvSpPr>
        <p:spPr>
          <a:xfrm>
            <a:off x="4249420" y="997285"/>
            <a:ext cx="1968500" cy="5491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aphicFrame>
        <p:nvGraphicFramePr>
          <p:cNvPr id="35" name="ChartObject"/>
          <p:cNvGraphicFramePr/>
          <p:nvPr/>
        </p:nvGraphicFramePr>
        <p:xfrm>
          <a:off x="4249420" y="1017880"/>
          <a:ext cx="1968500" cy="508000"/>
        </p:xfrm>
        <a:graphic>
          <a:graphicData uri="http://schemas.openxmlformats.org/drawingml/2006/chart">
            <c:chart xmlns:c="http://schemas.openxmlformats.org/drawingml/2006/chart" xmlns:r="http://schemas.openxmlformats.org/officeDocument/2006/relationships" r:id="rId2"/>
          </a:graphicData>
        </a:graphic>
      </p:graphicFrame>
      <p:sp>
        <p:nvSpPr>
          <p:cNvPr id="36" name="New shape" descr="26973: topBox"/>
          <p:cNvSpPr/>
          <p:nvPr/>
        </p:nvSpPr>
        <p:spPr>
          <a:xfrm>
            <a:off x="6217920" y="997285"/>
            <a:ext cx="899160" cy="5491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37" name="New shape" descr="26973: topBoxInside"/>
          <p:cNvSpPr/>
          <p:nvPr/>
        </p:nvSpPr>
        <p:spPr>
          <a:xfrm>
            <a:off x="6313170" y="1113130"/>
            <a:ext cx="708660" cy="317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18</a:t>
            </a:r>
          </a:p>
        </p:txBody>
      </p:sp>
      <p:sp>
        <p:nvSpPr>
          <p:cNvPr id="38" name="New shape" descr="26973GALLUP_OVRL_MN_25"/>
          <p:cNvSpPr/>
          <p:nvPr/>
        </p:nvSpPr>
        <p:spPr>
          <a:xfrm>
            <a:off x="7117080" y="997285"/>
            <a:ext cx="899160" cy="5491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3.16</a:t>
            </a:r>
          </a:p>
        </p:txBody>
      </p:sp>
      <p:sp>
        <p:nvSpPr>
          <p:cNvPr id="39" name="New shape" descr="26973GALLUP_OVRL_MN_50"/>
          <p:cNvSpPr/>
          <p:nvPr/>
        </p:nvSpPr>
        <p:spPr>
          <a:xfrm>
            <a:off x="8016240" y="997285"/>
            <a:ext cx="899160" cy="5491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3.71</a:t>
            </a:r>
          </a:p>
        </p:txBody>
      </p:sp>
      <p:sp>
        <p:nvSpPr>
          <p:cNvPr id="41" name="New shape"/>
          <p:cNvSpPr/>
          <p:nvPr/>
        </p:nvSpPr>
        <p:spPr>
          <a:xfrm>
            <a:off x="228600" y="1546474"/>
            <a:ext cx="8686800" cy="0"/>
          </a:xfrm>
          <a:prstGeom prst="line">
            <a:avLst/>
          </a:prstGeom>
          <a:noFill/>
          <a:ln w="12700">
            <a:solidFill>
              <a:srgbClr val="A9ABA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43" name="New shape" descr="27096"/>
          <p:cNvSpPr/>
          <p:nvPr/>
        </p:nvSpPr>
        <p:spPr>
          <a:xfrm>
            <a:off x="228600" y="1546474"/>
            <a:ext cx="2222500" cy="5491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sz="1000">
                <a:solidFill>
                  <a:srgbClr val="1A1A1A"/>
                </a:solidFill>
                <a:latin typeface="Arial" pitchFamily="34" charset="0"/>
              </a:rPr>
              <a:t>The performance appraisal process at my organization is transparent and fair.</a:t>
            </a:r>
          </a:p>
        </p:txBody>
      </p:sp>
      <p:sp>
        <p:nvSpPr>
          <p:cNvPr id="44" name="New shape" descr="27096: count"/>
          <p:cNvSpPr/>
          <p:nvPr/>
        </p:nvSpPr>
        <p:spPr>
          <a:xfrm>
            <a:off x="2451100" y="1546474"/>
            <a:ext cx="899160" cy="5491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85</a:t>
            </a:r>
          </a:p>
        </p:txBody>
      </p:sp>
      <p:sp>
        <p:nvSpPr>
          <p:cNvPr id="45" name="New shape" descr="27096: currentMean"/>
          <p:cNvSpPr/>
          <p:nvPr/>
        </p:nvSpPr>
        <p:spPr>
          <a:xfrm>
            <a:off x="3350260" y="1546474"/>
            <a:ext cx="899160" cy="5491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46" name="New shape" descr="27096: currentMeanInside"/>
          <p:cNvSpPr/>
          <p:nvPr/>
        </p:nvSpPr>
        <p:spPr>
          <a:xfrm>
            <a:off x="3445510" y="1662318"/>
            <a:ext cx="708660" cy="317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3.54</a:t>
            </a:r>
          </a:p>
        </p:txBody>
      </p:sp>
      <p:sp>
        <p:nvSpPr>
          <p:cNvPr id="47" name="New shape" descr="27096: fd"/>
          <p:cNvSpPr/>
          <p:nvPr/>
        </p:nvSpPr>
        <p:spPr>
          <a:xfrm>
            <a:off x="4249420" y="1546474"/>
            <a:ext cx="1968500" cy="5491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aphicFrame>
        <p:nvGraphicFramePr>
          <p:cNvPr id="48" name="ChartObject"/>
          <p:cNvGraphicFramePr/>
          <p:nvPr/>
        </p:nvGraphicFramePr>
        <p:xfrm>
          <a:off x="4249420" y="1567068"/>
          <a:ext cx="1968500" cy="508000"/>
        </p:xfrm>
        <a:graphic>
          <a:graphicData uri="http://schemas.openxmlformats.org/drawingml/2006/chart">
            <c:chart xmlns:c="http://schemas.openxmlformats.org/drawingml/2006/chart" xmlns:r="http://schemas.openxmlformats.org/officeDocument/2006/relationships" r:id="rId3"/>
          </a:graphicData>
        </a:graphic>
      </p:graphicFrame>
      <p:sp>
        <p:nvSpPr>
          <p:cNvPr id="49" name="New shape" descr="27096: topBox"/>
          <p:cNvSpPr/>
          <p:nvPr/>
        </p:nvSpPr>
        <p:spPr>
          <a:xfrm>
            <a:off x="6217920" y="1546474"/>
            <a:ext cx="899160" cy="5491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50" name="New shape" descr="27096: topBoxInside"/>
          <p:cNvSpPr/>
          <p:nvPr/>
        </p:nvSpPr>
        <p:spPr>
          <a:xfrm>
            <a:off x="6313170" y="1662318"/>
            <a:ext cx="708660" cy="317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16</a:t>
            </a:r>
          </a:p>
        </p:txBody>
      </p:sp>
      <p:sp>
        <p:nvSpPr>
          <p:cNvPr id="51" name="New shape" descr="27096GALLUP_OVRL_MN_25"/>
          <p:cNvSpPr/>
          <p:nvPr/>
        </p:nvSpPr>
        <p:spPr>
          <a:xfrm>
            <a:off x="7117080" y="1546474"/>
            <a:ext cx="899160" cy="5491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3.30</a:t>
            </a:r>
          </a:p>
        </p:txBody>
      </p:sp>
      <p:sp>
        <p:nvSpPr>
          <p:cNvPr id="52" name="New shape" descr="27096GALLUP_OVRL_MN_50"/>
          <p:cNvSpPr/>
          <p:nvPr/>
        </p:nvSpPr>
        <p:spPr>
          <a:xfrm>
            <a:off x="8016240" y="1546474"/>
            <a:ext cx="899160" cy="5491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3.80</a:t>
            </a:r>
          </a:p>
        </p:txBody>
      </p:sp>
      <p:sp>
        <p:nvSpPr>
          <p:cNvPr id="54" name="New shape"/>
          <p:cNvSpPr/>
          <p:nvPr/>
        </p:nvSpPr>
        <p:spPr>
          <a:xfrm>
            <a:off x="228600" y="2095663"/>
            <a:ext cx="8686800" cy="0"/>
          </a:xfrm>
          <a:prstGeom prst="line">
            <a:avLst/>
          </a:prstGeom>
          <a:noFill/>
          <a:ln w="12700">
            <a:solidFill>
              <a:srgbClr val="A9ABA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56" name="New shape" descr="26316"/>
          <p:cNvSpPr/>
          <p:nvPr/>
        </p:nvSpPr>
        <p:spPr>
          <a:xfrm>
            <a:off x="228600" y="2095663"/>
            <a:ext cx="2222500" cy="3966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sz="1000">
                <a:solidFill>
                  <a:srgbClr val="1A1A1A"/>
                </a:solidFill>
                <a:latin typeface="Arial" pitchFamily="34" charset="0"/>
              </a:rPr>
              <a:t>My supervisor inspires me to do more than I thought I could.</a:t>
            </a:r>
          </a:p>
        </p:txBody>
      </p:sp>
      <p:sp>
        <p:nvSpPr>
          <p:cNvPr id="57" name="New shape" descr="26316: count"/>
          <p:cNvSpPr/>
          <p:nvPr/>
        </p:nvSpPr>
        <p:spPr>
          <a:xfrm>
            <a:off x="2451100" y="2095663"/>
            <a:ext cx="899160" cy="3966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90</a:t>
            </a:r>
          </a:p>
        </p:txBody>
      </p:sp>
      <p:sp>
        <p:nvSpPr>
          <p:cNvPr id="58" name="New shape" descr="26316: currentMean"/>
          <p:cNvSpPr/>
          <p:nvPr/>
        </p:nvSpPr>
        <p:spPr>
          <a:xfrm>
            <a:off x="3350260" y="2095663"/>
            <a:ext cx="899160" cy="3966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59" name="New shape" descr="26316: currentMeanInside"/>
          <p:cNvSpPr/>
          <p:nvPr/>
        </p:nvSpPr>
        <p:spPr>
          <a:xfrm>
            <a:off x="3445510" y="2135231"/>
            <a:ext cx="708660" cy="317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3.67</a:t>
            </a:r>
          </a:p>
        </p:txBody>
      </p:sp>
      <p:sp>
        <p:nvSpPr>
          <p:cNvPr id="60" name="New shape" descr="26316: fd"/>
          <p:cNvSpPr/>
          <p:nvPr/>
        </p:nvSpPr>
        <p:spPr>
          <a:xfrm>
            <a:off x="4249420" y="2095663"/>
            <a:ext cx="1968500" cy="3966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aphicFrame>
        <p:nvGraphicFramePr>
          <p:cNvPr id="61" name="ChartObject"/>
          <p:cNvGraphicFramePr/>
          <p:nvPr/>
        </p:nvGraphicFramePr>
        <p:xfrm>
          <a:off x="4249420" y="2039981"/>
          <a:ext cx="1968500" cy="508000"/>
        </p:xfrm>
        <a:graphic>
          <a:graphicData uri="http://schemas.openxmlformats.org/drawingml/2006/chart">
            <c:chart xmlns:c="http://schemas.openxmlformats.org/drawingml/2006/chart" xmlns:r="http://schemas.openxmlformats.org/officeDocument/2006/relationships" r:id="rId4"/>
          </a:graphicData>
        </a:graphic>
      </p:graphicFrame>
      <p:sp>
        <p:nvSpPr>
          <p:cNvPr id="62" name="New shape" descr="26316: topBox"/>
          <p:cNvSpPr/>
          <p:nvPr/>
        </p:nvSpPr>
        <p:spPr>
          <a:xfrm>
            <a:off x="6217920" y="2095663"/>
            <a:ext cx="899160" cy="3966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63" name="New shape" descr="26316: topBoxInside"/>
          <p:cNvSpPr/>
          <p:nvPr/>
        </p:nvSpPr>
        <p:spPr>
          <a:xfrm>
            <a:off x="6313170" y="2135231"/>
            <a:ext cx="708660" cy="317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24</a:t>
            </a:r>
          </a:p>
        </p:txBody>
      </p:sp>
      <p:sp>
        <p:nvSpPr>
          <p:cNvPr id="64" name="New shape" descr="26316GALLUP_OVRL_MN_25"/>
          <p:cNvSpPr/>
          <p:nvPr/>
        </p:nvSpPr>
        <p:spPr>
          <a:xfrm>
            <a:off x="7117080" y="2095663"/>
            <a:ext cx="899160" cy="3966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3.50</a:t>
            </a:r>
          </a:p>
        </p:txBody>
      </p:sp>
      <p:sp>
        <p:nvSpPr>
          <p:cNvPr id="65" name="New shape" descr="26316GALLUP_OVRL_MN_50"/>
          <p:cNvSpPr/>
          <p:nvPr/>
        </p:nvSpPr>
        <p:spPr>
          <a:xfrm>
            <a:off x="8016240" y="2095663"/>
            <a:ext cx="899160" cy="3966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4.00</a:t>
            </a:r>
          </a:p>
        </p:txBody>
      </p:sp>
      <p:sp>
        <p:nvSpPr>
          <p:cNvPr id="67" name="New shape"/>
          <p:cNvSpPr/>
          <p:nvPr/>
        </p:nvSpPr>
        <p:spPr>
          <a:xfrm>
            <a:off x="228600" y="2492299"/>
            <a:ext cx="8686800" cy="0"/>
          </a:xfrm>
          <a:prstGeom prst="line">
            <a:avLst/>
          </a:prstGeom>
          <a:noFill/>
          <a:ln w="12700">
            <a:solidFill>
              <a:srgbClr val="A9ABA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69" name="New shape" descr="26486"/>
          <p:cNvSpPr/>
          <p:nvPr/>
        </p:nvSpPr>
        <p:spPr>
          <a:xfrm>
            <a:off x="228600" y="2492299"/>
            <a:ext cx="2222500" cy="3966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sz="1000">
                <a:solidFill>
                  <a:srgbClr val="1A1A1A"/>
                </a:solidFill>
                <a:latin typeface="Arial" pitchFamily="34" charset="0"/>
              </a:rPr>
              <a:t>My workplace has systems in place to encourage collaboration.</a:t>
            </a:r>
          </a:p>
        </p:txBody>
      </p:sp>
      <p:sp>
        <p:nvSpPr>
          <p:cNvPr id="70" name="New shape" descr="26486: count"/>
          <p:cNvSpPr/>
          <p:nvPr/>
        </p:nvSpPr>
        <p:spPr>
          <a:xfrm>
            <a:off x="2451100" y="2492299"/>
            <a:ext cx="899160" cy="3966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90</a:t>
            </a:r>
          </a:p>
        </p:txBody>
      </p:sp>
      <p:sp>
        <p:nvSpPr>
          <p:cNvPr id="71" name="New shape" descr="26486: currentMean"/>
          <p:cNvSpPr/>
          <p:nvPr/>
        </p:nvSpPr>
        <p:spPr>
          <a:xfrm>
            <a:off x="3350260" y="2492299"/>
            <a:ext cx="899160" cy="3966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2" name="New shape" descr="26486: currentMeanInside"/>
          <p:cNvSpPr/>
          <p:nvPr/>
        </p:nvSpPr>
        <p:spPr>
          <a:xfrm>
            <a:off x="3445510" y="2531867"/>
            <a:ext cx="708660" cy="317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4.10</a:t>
            </a:r>
          </a:p>
        </p:txBody>
      </p:sp>
      <p:sp>
        <p:nvSpPr>
          <p:cNvPr id="73" name="New shape" descr="26486: fd"/>
          <p:cNvSpPr/>
          <p:nvPr/>
        </p:nvSpPr>
        <p:spPr>
          <a:xfrm>
            <a:off x="4249420" y="2492299"/>
            <a:ext cx="1968500" cy="3966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aphicFrame>
        <p:nvGraphicFramePr>
          <p:cNvPr id="74" name="ChartObject"/>
          <p:cNvGraphicFramePr/>
          <p:nvPr/>
        </p:nvGraphicFramePr>
        <p:xfrm>
          <a:off x="4249420" y="2436617"/>
          <a:ext cx="1968500" cy="508000"/>
        </p:xfrm>
        <a:graphic>
          <a:graphicData uri="http://schemas.openxmlformats.org/drawingml/2006/chart">
            <c:chart xmlns:c="http://schemas.openxmlformats.org/drawingml/2006/chart" xmlns:r="http://schemas.openxmlformats.org/officeDocument/2006/relationships" r:id="rId5"/>
          </a:graphicData>
        </a:graphic>
      </p:graphicFrame>
      <p:sp>
        <p:nvSpPr>
          <p:cNvPr id="75" name="New shape" descr="26486: topBox"/>
          <p:cNvSpPr/>
          <p:nvPr/>
        </p:nvSpPr>
        <p:spPr>
          <a:xfrm>
            <a:off x="6217920" y="2492299"/>
            <a:ext cx="899160" cy="3966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76" name="New shape" descr="26486: topBoxInside"/>
          <p:cNvSpPr/>
          <p:nvPr/>
        </p:nvSpPr>
        <p:spPr>
          <a:xfrm>
            <a:off x="6313170" y="2531867"/>
            <a:ext cx="708660" cy="317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34</a:t>
            </a:r>
          </a:p>
        </p:txBody>
      </p:sp>
      <p:sp>
        <p:nvSpPr>
          <p:cNvPr id="77" name="New shape" descr="26486GALLUP_OVRL_MN_25"/>
          <p:cNvSpPr/>
          <p:nvPr/>
        </p:nvSpPr>
        <p:spPr>
          <a:xfrm>
            <a:off x="7117080" y="2492299"/>
            <a:ext cx="899160" cy="3966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3.06</a:t>
            </a:r>
          </a:p>
        </p:txBody>
      </p:sp>
      <p:sp>
        <p:nvSpPr>
          <p:cNvPr id="78" name="New shape" descr="26486GALLUP_OVRL_MN_50"/>
          <p:cNvSpPr/>
          <p:nvPr/>
        </p:nvSpPr>
        <p:spPr>
          <a:xfrm>
            <a:off x="8016240" y="2492299"/>
            <a:ext cx="899160" cy="3966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3.52</a:t>
            </a:r>
          </a:p>
        </p:txBody>
      </p:sp>
      <p:sp>
        <p:nvSpPr>
          <p:cNvPr id="80" name="New shape"/>
          <p:cNvSpPr/>
          <p:nvPr/>
        </p:nvSpPr>
        <p:spPr>
          <a:xfrm>
            <a:off x="228600" y="2888935"/>
            <a:ext cx="8686800" cy="0"/>
          </a:xfrm>
          <a:prstGeom prst="line">
            <a:avLst/>
          </a:prstGeom>
          <a:noFill/>
          <a:ln w="12700">
            <a:solidFill>
              <a:srgbClr val="A9ABA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a:p>
        </p:txBody>
      </p:sp>
      <p:sp>
        <p:nvSpPr>
          <p:cNvPr id="82" name="New shape" descr="26362"/>
          <p:cNvSpPr/>
          <p:nvPr/>
        </p:nvSpPr>
        <p:spPr>
          <a:xfrm>
            <a:off x="228600" y="2888935"/>
            <a:ext cx="2222500" cy="3966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l"/>
            <a:r>
              <a:rPr sz="1000">
                <a:solidFill>
                  <a:srgbClr val="1A1A1A"/>
                </a:solidFill>
                <a:latin typeface="Arial" pitchFamily="34" charset="0"/>
              </a:rPr>
              <a:t>I am asked for my input regarding changes that affect my work.</a:t>
            </a:r>
          </a:p>
        </p:txBody>
      </p:sp>
      <p:sp>
        <p:nvSpPr>
          <p:cNvPr id="83" name="New shape" descr="26362: count"/>
          <p:cNvSpPr/>
          <p:nvPr/>
        </p:nvSpPr>
        <p:spPr>
          <a:xfrm>
            <a:off x="2451100" y="2888935"/>
            <a:ext cx="899160" cy="3966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90</a:t>
            </a:r>
          </a:p>
        </p:txBody>
      </p:sp>
      <p:sp>
        <p:nvSpPr>
          <p:cNvPr id="84" name="New shape" descr="26362: currentMean"/>
          <p:cNvSpPr/>
          <p:nvPr/>
        </p:nvSpPr>
        <p:spPr>
          <a:xfrm>
            <a:off x="3350260" y="2888935"/>
            <a:ext cx="899160" cy="3966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5" name="New shape" descr="26362: currentMeanInside"/>
          <p:cNvSpPr/>
          <p:nvPr/>
        </p:nvSpPr>
        <p:spPr>
          <a:xfrm>
            <a:off x="3445510" y="2928503"/>
            <a:ext cx="708660" cy="317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3.56</a:t>
            </a:r>
          </a:p>
        </p:txBody>
      </p:sp>
      <p:sp>
        <p:nvSpPr>
          <p:cNvPr id="86" name="New shape" descr="26362: fd"/>
          <p:cNvSpPr/>
          <p:nvPr/>
        </p:nvSpPr>
        <p:spPr>
          <a:xfrm>
            <a:off x="4249420" y="2888935"/>
            <a:ext cx="1968500" cy="3966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aphicFrame>
        <p:nvGraphicFramePr>
          <p:cNvPr id="87" name="ChartObject"/>
          <p:cNvGraphicFramePr/>
          <p:nvPr/>
        </p:nvGraphicFramePr>
        <p:xfrm>
          <a:off x="4249420" y="2833253"/>
          <a:ext cx="1968500" cy="508000"/>
        </p:xfrm>
        <a:graphic>
          <a:graphicData uri="http://schemas.openxmlformats.org/drawingml/2006/chart">
            <c:chart xmlns:c="http://schemas.openxmlformats.org/drawingml/2006/chart" xmlns:r="http://schemas.openxmlformats.org/officeDocument/2006/relationships" r:id="rId6"/>
          </a:graphicData>
        </a:graphic>
      </p:graphicFrame>
      <p:sp>
        <p:nvSpPr>
          <p:cNvPr id="88" name="New shape" descr="26362: topBox"/>
          <p:cNvSpPr/>
          <p:nvPr/>
        </p:nvSpPr>
        <p:spPr>
          <a:xfrm>
            <a:off x="6217920" y="2888935"/>
            <a:ext cx="899160" cy="3966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89" name="New shape" descr="26362: topBoxInside"/>
          <p:cNvSpPr/>
          <p:nvPr/>
        </p:nvSpPr>
        <p:spPr>
          <a:xfrm>
            <a:off x="6313170" y="2928503"/>
            <a:ext cx="708660" cy="3175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000000"/>
                </a:solidFill>
                <a:latin typeface="Arial" pitchFamily="34" charset="0"/>
              </a:rPr>
              <a:t>22</a:t>
            </a:r>
          </a:p>
        </p:txBody>
      </p:sp>
      <p:sp>
        <p:nvSpPr>
          <p:cNvPr id="90" name="New shape" descr="26362GALLUP_OVRL_MN_25"/>
          <p:cNvSpPr/>
          <p:nvPr/>
        </p:nvSpPr>
        <p:spPr>
          <a:xfrm>
            <a:off x="7117080" y="2888935"/>
            <a:ext cx="899160" cy="3966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3.25</a:t>
            </a:r>
          </a:p>
        </p:txBody>
      </p:sp>
      <p:sp>
        <p:nvSpPr>
          <p:cNvPr id="91" name="New shape" descr="26362GALLUP_OVRL_MN_50"/>
          <p:cNvSpPr/>
          <p:nvPr/>
        </p:nvSpPr>
        <p:spPr>
          <a:xfrm>
            <a:off x="8016240" y="2888935"/>
            <a:ext cx="899160" cy="39663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r>
              <a:rPr sz="1400">
                <a:solidFill>
                  <a:srgbClr val="1A1A1A"/>
                </a:solidFill>
                <a:latin typeface="Arial" pitchFamily="34" charset="0"/>
              </a:rPr>
              <a:t>3.75</a:t>
            </a: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AS_OS" val="Unix 4.14 unknown"/>
  <p:tag name="AS_RELEASE_DATE" val="2017.10.11"/>
  <p:tag name="AS_TITLE" val="Aspose.Slides for Java"/>
  <p:tag name="AS_VERSION" val="17.9.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pitchFamily="34" charset="0"/>
        <a:cs typeface="Arial" pitchFamily="34" charset="0"/>
        <a:font script="Jpan" typeface="ＭＳ%20Ｐゴシック"/>
        <a:font script="Hang" typeface="맑은%20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5ED0AAF5DF268479CE3442AEB46CCBB" ma:contentTypeVersion="14" ma:contentTypeDescription="Create a new document." ma:contentTypeScope="" ma:versionID="a7f86144c0321eddf0d58f02c0a48ccb">
  <xsd:schema xmlns:xsd="http://www.w3.org/2001/XMLSchema" xmlns:xs="http://www.w3.org/2001/XMLSchema" xmlns:p="http://schemas.microsoft.com/office/2006/metadata/properties" xmlns:ns3="7b0d7e73-53c3-49f5-853f-2cb02a030650" xmlns:ns4="ca7bfdcf-1463-48ab-aff7-245b8ac76c12" targetNamespace="http://schemas.microsoft.com/office/2006/metadata/properties" ma:root="true" ma:fieldsID="db985a754621c6510bada4d118021b19" ns3:_="" ns4:_="">
    <xsd:import namespace="7b0d7e73-53c3-49f5-853f-2cb02a030650"/>
    <xsd:import namespace="ca7bfdcf-1463-48ab-aff7-245b8ac76c12"/>
    <xsd:element name="properties">
      <xsd:complexType>
        <xsd:sequence>
          <xsd:element name="documentManagement">
            <xsd:complexType>
              <xsd:all>
                <xsd:element ref="ns3:SharedWithUsers" minOccurs="0"/>
                <xsd:element ref="ns3:SharedWithDetails" minOccurs="0"/>
                <xsd:element ref="ns3:SharingHintHash" minOccurs="0"/>
                <xsd:element ref="ns3:LastSharedByUser" minOccurs="0"/>
                <xsd:element ref="ns3:LastSharedByTime"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b0d7e73-53c3-49f5-853f-2cb02a030650"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ca7bfdcf-1463-48ab-aff7-245b8ac76c12"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OCR" ma:index="17" nillable="true" ma:displayName="MediaServiceOCR"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111F369-F7A2-425B-A4B8-29E60D32D73C}">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46459AF6-ED56-40D4-8150-8EBC0074E240}">
  <ds:schemaRefs>
    <ds:schemaRef ds:uri="http://schemas.microsoft.com/sharepoint/v3/contenttype/forms"/>
  </ds:schemaRefs>
</ds:datastoreItem>
</file>

<file path=customXml/itemProps3.xml><?xml version="1.0" encoding="utf-8"?>
<ds:datastoreItem xmlns:ds="http://schemas.openxmlformats.org/officeDocument/2006/customXml" ds:itemID="{A0549AC4-9B78-47BD-B50C-537C8457D4F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b0d7e73-53c3-49f5-853f-2cb02a030650"/>
    <ds:schemaRef ds:uri="ca7bfdcf-1463-48ab-aff7-245b8ac76c1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2543</Words>
  <Application>Microsoft Office PowerPoint</Application>
  <PresentationFormat>On-screen Show (4:3)</PresentationFormat>
  <Paragraphs>425</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 Hayashida</dc:creator>
  <cp:lastModifiedBy>Peter A Hayashida</cp:lastModifiedBy>
  <cp:revision>1</cp:revision>
  <cp:lastPrinted>2020-03-21T12:24:01Z</cp:lastPrinted>
  <dcterms:created xsi:type="dcterms:W3CDTF">2020-03-21T17:24:01Z</dcterms:created>
  <dcterms:modified xsi:type="dcterms:W3CDTF">2020-03-31T20:10:29Z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0x010100D5ED0AAF5DF268479CE3442AEB46CCBB</vt:lpwstr>
  </property>
</Properties>
</file>